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7556500" cy="10693400"/>
  <p:notesSz cx="6858000" cy="9144000"/>
  <p:embeddedFontLst>
    <p:embeddedFont>
      <p:font typeface="Nunito Sans" pitchFamily="2" charset="0"/>
      <p:regular r:id="rId12"/>
    </p:embeddedFont>
    <p:embeddedFont>
      <p:font typeface="Nunito Sans Bold" panose="020B0604020202020204" charset="0"/>
      <p:regular r:id="rId13"/>
    </p:embeddedFont>
    <p:embeddedFont>
      <p:font typeface="Nunito Sans Bold Italics" panose="020B0604020202020204" charset="0"/>
      <p:regular r:id="rId14"/>
    </p:embeddedFont>
    <p:embeddedFont>
      <p:font typeface="Nunito Sans Italics" panose="020B0604020202020204" charset="0"/>
      <p:regular r:id="rId15"/>
    </p:embeddedFont>
    <p:embeddedFont>
      <p:font typeface="Open Sans Italics" panose="020B0604020202020204" charset="0"/>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50" d="100"/>
          <a:sy n="50" d="100"/>
        </p:scale>
        <p:origin x="26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TextBox 2"/>
          <p:cNvSpPr txBox="1"/>
          <p:nvPr/>
        </p:nvSpPr>
        <p:spPr>
          <a:xfrm>
            <a:off x="0" y="3592186"/>
            <a:ext cx="7560000" cy="2676531"/>
          </a:xfrm>
          <a:prstGeom prst="rect">
            <a:avLst/>
          </a:prstGeom>
        </p:spPr>
        <p:txBody>
          <a:bodyPr lIns="0" tIns="0" rIns="0" bIns="0" rtlCol="0" anchor="t">
            <a:spAutoFit/>
          </a:bodyPr>
          <a:lstStyle/>
          <a:p>
            <a:pPr marL="0" lvl="0" indent="0" algn="ctr">
              <a:lnSpc>
                <a:spcPts val="6825"/>
              </a:lnSpc>
            </a:pPr>
            <a:r>
              <a:rPr lang="en-US" sz="7500" spc="-375">
                <a:solidFill>
                  <a:srgbClr val="746B43"/>
                </a:solidFill>
                <a:latin typeface="Nunito Sans"/>
                <a:ea typeface="Nunito Sans"/>
                <a:cs typeface="Nunito Sans"/>
                <a:sym typeface="Nunito Sans"/>
              </a:rPr>
              <a:t>Cartographie des attachements au numérique</a:t>
            </a:r>
          </a:p>
        </p:txBody>
      </p:sp>
      <p:sp>
        <p:nvSpPr>
          <p:cNvPr id="3" name="TextBox 3"/>
          <p:cNvSpPr txBox="1"/>
          <p:nvPr/>
        </p:nvSpPr>
        <p:spPr>
          <a:xfrm>
            <a:off x="2184889" y="1102104"/>
            <a:ext cx="3190223" cy="934720"/>
          </a:xfrm>
          <a:prstGeom prst="rect">
            <a:avLst/>
          </a:prstGeom>
        </p:spPr>
        <p:txBody>
          <a:bodyPr lIns="0" tIns="0" rIns="0" bIns="0" rtlCol="0" anchor="t">
            <a:spAutoFit/>
          </a:bodyPr>
          <a:lstStyle/>
          <a:p>
            <a:pPr marL="0" lvl="0" indent="0" algn="ctr">
              <a:lnSpc>
                <a:spcPts val="3680"/>
              </a:lnSpc>
              <a:spcBef>
                <a:spcPct val="0"/>
              </a:spcBef>
            </a:pPr>
            <a:r>
              <a:rPr lang="en-US" sz="3200" i="1" spc="-172">
                <a:solidFill>
                  <a:srgbClr val="746B43"/>
                </a:solidFill>
                <a:latin typeface="Nunito Sans Italics"/>
                <a:ea typeface="Nunito Sans Italics"/>
                <a:cs typeface="Nunito Sans Italics"/>
                <a:sym typeface="Nunito Sans Italics"/>
              </a:rPr>
              <a:t>Nom de l’organisation</a:t>
            </a:r>
          </a:p>
        </p:txBody>
      </p:sp>
      <p:sp>
        <p:nvSpPr>
          <p:cNvPr id="4" name="TextBox 4"/>
          <p:cNvSpPr txBox="1"/>
          <p:nvPr/>
        </p:nvSpPr>
        <p:spPr>
          <a:xfrm>
            <a:off x="0" y="6544020"/>
            <a:ext cx="7560000" cy="339725"/>
          </a:xfrm>
          <a:prstGeom prst="rect">
            <a:avLst/>
          </a:prstGeom>
        </p:spPr>
        <p:txBody>
          <a:bodyPr lIns="0" tIns="0" rIns="0" bIns="0" rtlCol="0" anchor="t">
            <a:spAutoFit/>
          </a:bodyPr>
          <a:lstStyle/>
          <a:p>
            <a:pPr marL="0" lvl="0" indent="0" algn="ctr">
              <a:lnSpc>
                <a:spcPts val="2800"/>
              </a:lnSpc>
              <a:spcBef>
                <a:spcPct val="0"/>
              </a:spcBef>
            </a:pPr>
            <a:r>
              <a:rPr lang="en-US" sz="2000" i="1" spc="10">
                <a:solidFill>
                  <a:srgbClr val="746B43"/>
                </a:solidFill>
                <a:latin typeface="Nunito Sans Italics"/>
                <a:ea typeface="Nunito Sans Italics"/>
                <a:cs typeface="Nunito Sans Italics"/>
                <a:sym typeface="Nunito Sans Italics"/>
              </a:rPr>
              <a:t>Livret n°2</a:t>
            </a:r>
          </a:p>
        </p:txBody>
      </p:sp>
      <p:sp>
        <p:nvSpPr>
          <p:cNvPr id="5" name="AutoShape 5"/>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6" name="TextBox 6"/>
          <p:cNvSpPr txBox="1"/>
          <p:nvPr/>
        </p:nvSpPr>
        <p:spPr>
          <a:xfrm>
            <a:off x="1335335" y="9426920"/>
            <a:ext cx="4889331" cy="339725"/>
          </a:xfrm>
          <a:prstGeom prst="rect">
            <a:avLst/>
          </a:prstGeom>
        </p:spPr>
        <p:txBody>
          <a:bodyPr lIns="0" tIns="0" rIns="0" bIns="0" rtlCol="0" anchor="t">
            <a:spAutoFit/>
          </a:bodyPr>
          <a:lstStyle/>
          <a:p>
            <a:pPr marL="0" lvl="0" indent="0" algn="ctr">
              <a:lnSpc>
                <a:spcPts val="2800"/>
              </a:lnSpc>
              <a:spcBef>
                <a:spcPct val="0"/>
              </a:spcBef>
            </a:pPr>
            <a:r>
              <a:rPr lang="en-US" sz="2000" spc="10">
                <a:solidFill>
                  <a:srgbClr val="746B43"/>
                </a:solidFill>
                <a:latin typeface="Nunito Sans"/>
                <a:ea typeface="Nunito Sans"/>
                <a:cs typeface="Nunito Sans"/>
                <a:sym typeface="Nunito Sans"/>
              </a:rPr>
              <a:t>— dates de l’enquête —</a:t>
            </a:r>
          </a:p>
        </p:txBody>
      </p:sp>
      <p:pic>
        <p:nvPicPr>
          <p:cNvPr id="9" name="Image 8">
            <a:extLst>
              <a:ext uri="{FF2B5EF4-FFF2-40B4-BE49-F238E27FC236}">
                <a16:creationId xmlns:a16="http://schemas.microsoft.com/office/drawing/2014/main" id="{5674466E-CC54-4385-5F33-88DED0146C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5650" y="129549"/>
            <a:ext cx="1526134" cy="53555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3" name="TextBox 3"/>
          <p:cNvSpPr txBox="1"/>
          <p:nvPr/>
        </p:nvSpPr>
        <p:spPr>
          <a:xfrm>
            <a:off x="942589" y="219702"/>
            <a:ext cx="5674822" cy="341249"/>
          </a:xfrm>
          <a:prstGeom prst="rect">
            <a:avLst/>
          </a:prstGeom>
        </p:spPr>
        <p:txBody>
          <a:bodyPr lIns="0" tIns="0" rIns="0" bIns="0" rtlCol="0" anchor="t">
            <a:spAutoFit/>
          </a:bodyPr>
          <a:lstStyle/>
          <a:p>
            <a:pPr marL="0" lvl="0" indent="0" algn="ctr">
              <a:lnSpc>
                <a:spcPts val="2547"/>
              </a:lnSpc>
            </a:pPr>
            <a:r>
              <a:rPr lang="en-US" sz="2799" spc="-139">
                <a:solidFill>
                  <a:srgbClr val="746B43"/>
                </a:solidFill>
                <a:latin typeface="Nunito Sans"/>
                <a:ea typeface="Nunito Sans"/>
                <a:cs typeface="Nunito Sans"/>
                <a:sym typeface="Nunito Sans"/>
              </a:rPr>
              <a:t>Fiches outils</a:t>
            </a:r>
          </a:p>
        </p:txBody>
      </p:sp>
      <p:sp>
        <p:nvSpPr>
          <p:cNvPr id="4" name="TextBox 4"/>
          <p:cNvSpPr txBox="1"/>
          <p:nvPr/>
        </p:nvSpPr>
        <p:spPr>
          <a:xfrm>
            <a:off x="315483" y="879825"/>
            <a:ext cx="6871766" cy="537845"/>
          </a:xfrm>
          <a:prstGeom prst="rect">
            <a:avLst/>
          </a:prstGeom>
        </p:spPr>
        <p:txBody>
          <a:bodyPr lIns="0" tIns="0" rIns="0" bIns="0" rtlCol="0" anchor="t">
            <a:spAutoFit/>
          </a:bodyPr>
          <a:lstStyle/>
          <a:p>
            <a:pPr marL="0" lvl="0" indent="0" algn="ctr">
              <a:lnSpc>
                <a:spcPts val="4480"/>
              </a:lnSpc>
              <a:spcBef>
                <a:spcPct val="0"/>
              </a:spcBef>
            </a:pPr>
            <a:r>
              <a:rPr lang="en-US" sz="3200" b="1" spc="16">
                <a:solidFill>
                  <a:srgbClr val="746B43"/>
                </a:solidFill>
                <a:latin typeface="Nunito Sans Bold"/>
                <a:ea typeface="Nunito Sans Bold"/>
                <a:cs typeface="Nunito Sans Bold"/>
                <a:sym typeface="Nunito Sans Bold"/>
              </a:rPr>
              <a:t>Nom de l’outil n°2</a:t>
            </a:r>
          </a:p>
        </p:txBody>
      </p:sp>
      <p:sp>
        <p:nvSpPr>
          <p:cNvPr id="5" name="TextBox 5"/>
          <p:cNvSpPr txBox="1"/>
          <p:nvPr/>
        </p:nvSpPr>
        <p:spPr>
          <a:xfrm>
            <a:off x="3439896" y="1597116"/>
            <a:ext cx="3714104" cy="920750"/>
          </a:xfrm>
          <a:prstGeom prst="rect">
            <a:avLst/>
          </a:prstGeom>
        </p:spPr>
        <p:txBody>
          <a:bodyPr lIns="0" tIns="0" rIns="0" bIns="0" rtlCol="0" anchor="t">
            <a:spAutoFit/>
          </a:bodyPr>
          <a:lstStyle/>
          <a:p>
            <a:pPr algn="just">
              <a:lnSpc>
                <a:spcPts val="2240"/>
              </a:lnSpc>
            </a:pPr>
            <a:r>
              <a:rPr lang="en-US" sz="1600" b="1" i="1" spc="8">
                <a:solidFill>
                  <a:srgbClr val="746B43"/>
                </a:solidFill>
                <a:latin typeface="Nunito Sans Bold Italics"/>
                <a:ea typeface="Nunito Sans Bold Italics"/>
                <a:cs typeface="Nunito Sans Bold Italics"/>
                <a:sym typeface="Nunito Sans Bold Italics"/>
              </a:rPr>
              <a:t>Fonctions : </a:t>
            </a:r>
          </a:p>
          <a:p>
            <a:pPr marL="259083" lvl="1" indent="-129542" algn="l">
              <a:lnSpc>
                <a:spcPts val="1680"/>
              </a:lnSpc>
              <a:buFont typeface="Arial"/>
              <a:buChar char="•"/>
            </a:pPr>
            <a:r>
              <a:rPr lang="en-US" sz="1200" spc="6">
                <a:solidFill>
                  <a:srgbClr val="746B43"/>
                </a:solidFill>
                <a:latin typeface="Nunito Sans"/>
                <a:ea typeface="Nunito Sans"/>
                <a:cs typeface="Nunito Sans"/>
                <a:sym typeface="Nunito Sans"/>
              </a:rPr>
              <a:t>Fonction n°1</a:t>
            </a:r>
          </a:p>
          <a:p>
            <a:pPr marL="259083" lvl="1" indent="-129542" algn="l">
              <a:lnSpc>
                <a:spcPts val="1680"/>
              </a:lnSpc>
              <a:buFont typeface="Arial"/>
              <a:buChar char="•"/>
            </a:pPr>
            <a:r>
              <a:rPr lang="en-US" sz="1200" spc="6">
                <a:solidFill>
                  <a:srgbClr val="746B43"/>
                </a:solidFill>
                <a:latin typeface="Nunito Sans"/>
                <a:ea typeface="Nunito Sans"/>
                <a:cs typeface="Nunito Sans"/>
                <a:sym typeface="Nunito Sans"/>
              </a:rPr>
              <a:t>Fonction n°2</a:t>
            </a:r>
          </a:p>
          <a:p>
            <a:pPr marL="259083" lvl="1" indent="-129542" algn="l">
              <a:lnSpc>
                <a:spcPts val="1680"/>
              </a:lnSpc>
              <a:spcBef>
                <a:spcPct val="0"/>
              </a:spcBef>
              <a:buFont typeface="Arial"/>
              <a:buChar char="•"/>
            </a:pPr>
            <a:r>
              <a:rPr lang="en-US" sz="1200" spc="6">
                <a:solidFill>
                  <a:srgbClr val="746B43"/>
                </a:solidFill>
                <a:latin typeface="Nunito Sans"/>
                <a:ea typeface="Nunito Sans"/>
                <a:cs typeface="Nunito Sans"/>
                <a:sym typeface="Nunito Sans"/>
              </a:rPr>
              <a:t>...</a:t>
            </a:r>
          </a:p>
        </p:txBody>
      </p:sp>
      <p:sp>
        <p:nvSpPr>
          <p:cNvPr id="6" name="TextBox 6"/>
          <p:cNvSpPr txBox="1"/>
          <p:nvPr/>
        </p:nvSpPr>
        <p:spPr>
          <a:xfrm>
            <a:off x="406000" y="1597116"/>
            <a:ext cx="2740978" cy="264160"/>
          </a:xfrm>
          <a:prstGeom prst="rect">
            <a:avLst/>
          </a:prstGeom>
        </p:spPr>
        <p:txBody>
          <a:bodyPr lIns="0" tIns="0" rIns="0" bIns="0" rtlCol="0" anchor="t">
            <a:spAutoFit/>
          </a:bodyPr>
          <a:lstStyle/>
          <a:p>
            <a:pPr marL="0" lvl="0" indent="0" algn="just">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Nombre de réponses : </a:t>
            </a:r>
          </a:p>
        </p:txBody>
      </p:sp>
      <p:sp>
        <p:nvSpPr>
          <p:cNvPr id="7" name="TextBox 7"/>
          <p:cNvSpPr txBox="1"/>
          <p:nvPr/>
        </p:nvSpPr>
        <p:spPr>
          <a:xfrm>
            <a:off x="406000" y="2110908"/>
            <a:ext cx="2740978" cy="478790"/>
          </a:xfrm>
          <a:prstGeom prst="rect">
            <a:avLst/>
          </a:prstGeom>
        </p:spPr>
        <p:txBody>
          <a:bodyPr lIns="0" tIns="0" rIns="0" bIns="0" rtlCol="0" anchor="t">
            <a:spAutoFit/>
          </a:bodyPr>
          <a:lstStyle/>
          <a:p>
            <a:pPr algn="l">
              <a:lnSpc>
                <a:spcPts val="2240"/>
              </a:lnSpc>
            </a:pPr>
            <a:r>
              <a:rPr lang="en-US" sz="1600" b="1" i="1" spc="8">
                <a:solidFill>
                  <a:srgbClr val="746B43"/>
                </a:solidFill>
                <a:latin typeface="Nunito Sans Bold Italics"/>
                <a:ea typeface="Nunito Sans Bold Italics"/>
                <a:cs typeface="Nunito Sans Bold Italics"/>
                <a:sym typeface="Nunito Sans Bold Italics"/>
              </a:rPr>
              <a:t>Échelle d’utilisation :</a:t>
            </a:r>
          </a:p>
          <a:p>
            <a:pPr marL="0" lvl="0" indent="0" algn="l">
              <a:lnSpc>
                <a:spcPts val="1680"/>
              </a:lnSpc>
              <a:spcBef>
                <a:spcPct val="0"/>
              </a:spcBef>
            </a:pPr>
            <a:endParaRPr lang="en-US" sz="1600" b="1" i="1" spc="8">
              <a:solidFill>
                <a:srgbClr val="746B43"/>
              </a:solidFill>
              <a:latin typeface="Nunito Sans Bold Italics"/>
              <a:ea typeface="Nunito Sans Bold Italics"/>
              <a:cs typeface="Nunito Sans Bold Italics"/>
              <a:sym typeface="Nunito Sans Bold Italics"/>
            </a:endParaRPr>
          </a:p>
        </p:txBody>
      </p:sp>
      <p:sp>
        <p:nvSpPr>
          <p:cNvPr id="8" name="TextBox 8"/>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8</a:t>
            </a:r>
          </a:p>
        </p:txBody>
      </p:sp>
      <p:grpSp>
        <p:nvGrpSpPr>
          <p:cNvPr id="9" name="Group 9"/>
          <p:cNvGrpSpPr/>
          <p:nvPr/>
        </p:nvGrpSpPr>
        <p:grpSpPr>
          <a:xfrm>
            <a:off x="2783646" y="4923372"/>
            <a:ext cx="675364" cy="546736"/>
            <a:chOff x="0" y="0"/>
            <a:chExt cx="242035" cy="195938"/>
          </a:xfrm>
        </p:grpSpPr>
        <p:sp>
          <p:nvSpPr>
            <p:cNvPr id="10" name="Freeform 10"/>
            <p:cNvSpPr/>
            <p:nvPr/>
          </p:nvSpPr>
          <p:spPr>
            <a:xfrm>
              <a:off x="0" y="0"/>
              <a:ext cx="242035" cy="195938"/>
            </a:xfrm>
            <a:custGeom>
              <a:avLst/>
              <a:gdLst/>
              <a:ahLst/>
              <a:cxnLst/>
              <a:rect l="l" t="t" r="r" b="b"/>
              <a:pathLst>
                <a:path w="242035" h="195938">
                  <a:moveTo>
                    <a:pt x="0" y="0"/>
                  </a:moveTo>
                  <a:lnTo>
                    <a:pt x="242035" y="0"/>
                  </a:lnTo>
                  <a:lnTo>
                    <a:pt x="242035" y="195938"/>
                  </a:lnTo>
                  <a:lnTo>
                    <a:pt x="0" y="195938"/>
                  </a:lnTo>
                  <a:close/>
                </a:path>
              </a:pathLst>
            </a:custGeom>
            <a:solidFill>
              <a:srgbClr val="000000">
                <a:alpha val="0"/>
              </a:srgbClr>
            </a:solidFill>
            <a:ln w="28575" cap="sq">
              <a:solidFill>
                <a:srgbClr val="A8D103"/>
              </a:solidFill>
              <a:prstDash val="solid"/>
              <a:miter/>
            </a:ln>
          </p:spPr>
          <p:txBody>
            <a:bodyPr/>
            <a:lstStyle/>
            <a:p>
              <a:endParaRPr lang="fr-FR"/>
            </a:p>
          </p:txBody>
        </p:sp>
        <p:sp>
          <p:nvSpPr>
            <p:cNvPr id="11" name="TextBox 11"/>
            <p:cNvSpPr txBox="1"/>
            <p:nvPr/>
          </p:nvSpPr>
          <p:spPr>
            <a:xfrm>
              <a:off x="0" y="-38100"/>
              <a:ext cx="242035" cy="234038"/>
            </a:xfrm>
            <a:prstGeom prst="rect">
              <a:avLst/>
            </a:prstGeom>
          </p:spPr>
          <p:txBody>
            <a:bodyPr lIns="50800" tIns="50800" rIns="50800" bIns="50800" rtlCol="0" anchor="ctr"/>
            <a:lstStyle/>
            <a:p>
              <a:pPr algn="ctr">
                <a:lnSpc>
                  <a:spcPts val="2800"/>
                </a:lnSpc>
              </a:pPr>
              <a:r>
                <a:rPr lang="en-US" sz="2000" b="1" spc="10">
                  <a:solidFill>
                    <a:srgbClr val="A8D103"/>
                  </a:solidFill>
                  <a:latin typeface="Nunito Sans Bold"/>
                  <a:ea typeface="Nunito Sans Bold"/>
                  <a:cs typeface="Nunito Sans Bold"/>
                  <a:sym typeface="Nunito Sans Bold"/>
                </a:rPr>
                <a:t>0 / 4</a:t>
              </a:r>
            </a:p>
          </p:txBody>
        </p:sp>
      </p:grpSp>
      <p:grpSp>
        <p:nvGrpSpPr>
          <p:cNvPr id="12" name="Group 12"/>
          <p:cNvGrpSpPr/>
          <p:nvPr/>
        </p:nvGrpSpPr>
        <p:grpSpPr>
          <a:xfrm>
            <a:off x="5411396" y="4923372"/>
            <a:ext cx="663165" cy="546736"/>
            <a:chOff x="0" y="0"/>
            <a:chExt cx="237664" cy="195938"/>
          </a:xfrm>
        </p:grpSpPr>
        <p:sp>
          <p:nvSpPr>
            <p:cNvPr id="13" name="Freeform 13"/>
            <p:cNvSpPr/>
            <p:nvPr/>
          </p:nvSpPr>
          <p:spPr>
            <a:xfrm>
              <a:off x="0" y="0"/>
              <a:ext cx="237664" cy="195938"/>
            </a:xfrm>
            <a:custGeom>
              <a:avLst/>
              <a:gdLst/>
              <a:ahLst/>
              <a:cxnLst/>
              <a:rect l="l" t="t" r="r" b="b"/>
              <a:pathLst>
                <a:path w="237664" h="195938">
                  <a:moveTo>
                    <a:pt x="0" y="0"/>
                  </a:moveTo>
                  <a:lnTo>
                    <a:pt x="237664" y="0"/>
                  </a:lnTo>
                  <a:lnTo>
                    <a:pt x="237664" y="195938"/>
                  </a:lnTo>
                  <a:lnTo>
                    <a:pt x="0" y="195938"/>
                  </a:lnTo>
                  <a:close/>
                </a:path>
              </a:pathLst>
            </a:custGeom>
            <a:solidFill>
              <a:srgbClr val="000000">
                <a:alpha val="0"/>
              </a:srgbClr>
            </a:solidFill>
            <a:ln w="28575" cap="sq">
              <a:solidFill>
                <a:srgbClr val="FF3131"/>
              </a:solidFill>
              <a:prstDash val="solid"/>
              <a:miter/>
            </a:ln>
          </p:spPr>
          <p:txBody>
            <a:bodyPr/>
            <a:lstStyle/>
            <a:p>
              <a:endParaRPr lang="fr-FR"/>
            </a:p>
          </p:txBody>
        </p:sp>
        <p:sp>
          <p:nvSpPr>
            <p:cNvPr id="14" name="TextBox 14"/>
            <p:cNvSpPr txBox="1"/>
            <p:nvPr/>
          </p:nvSpPr>
          <p:spPr>
            <a:xfrm>
              <a:off x="0" y="-38100"/>
              <a:ext cx="237664" cy="234038"/>
            </a:xfrm>
            <a:prstGeom prst="rect">
              <a:avLst/>
            </a:prstGeom>
          </p:spPr>
          <p:txBody>
            <a:bodyPr lIns="50800" tIns="50800" rIns="50800" bIns="50800" rtlCol="0" anchor="ctr"/>
            <a:lstStyle/>
            <a:p>
              <a:pPr algn="ctr">
                <a:lnSpc>
                  <a:spcPts val="2800"/>
                </a:lnSpc>
              </a:pPr>
              <a:r>
                <a:rPr lang="en-US" sz="2000" b="1" spc="10">
                  <a:solidFill>
                    <a:srgbClr val="FF3131"/>
                  </a:solidFill>
                  <a:latin typeface="Nunito Sans Bold"/>
                  <a:ea typeface="Nunito Sans Bold"/>
                  <a:cs typeface="Nunito Sans Bold"/>
                  <a:sym typeface="Nunito Sans Bold"/>
                </a:rPr>
                <a:t>4 / 4</a:t>
              </a:r>
            </a:p>
          </p:txBody>
        </p:sp>
      </p:grpSp>
      <p:sp>
        <p:nvSpPr>
          <p:cNvPr id="15" name="AutoShape 15"/>
          <p:cNvSpPr/>
          <p:nvPr/>
        </p:nvSpPr>
        <p:spPr>
          <a:xfrm>
            <a:off x="1917335" y="5670133"/>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16" name="AutoShape 16"/>
          <p:cNvSpPr/>
          <p:nvPr/>
        </p:nvSpPr>
        <p:spPr>
          <a:xfrm>
            <a:off x="1888701" y="8396052"/>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17" name="Freeform 17"/>
          <p:cNvSpPr/>
          <p:nvPr/>
        </p:nvSpPr>
        <p:spPr>
          <a:xfrm>
            <a:off x="1679680" y="5793958"/>
            <a:ext cx="3676220" cy="2220892"/>
          </a:xfrm>
          <a:custGeom>
            <a:avLst/>
            <a:gdLst/>
            <a:ahLst/>
            <a:cxnLst/>
            <a:rect l="l" t="t" r="r" b="b"/>
            <a:pathLst>
              <a:path w="3676220" h="2220892">
                <a:moveTo>
                  <a:pt x="0" y="0"/>
                </a:moveTo>
                <a:lnTo>
                  <a:pt x="3676220" y="0"/>
                </a:lnTo>
                <a:lnTo>
                  <a:pt x="3676220" y="2220891"/>
                </a:lnTo>
                <a:lnTo>
                  <a:pt x="0" y="2220891"/>
                </a:lnTo>
                <a:lnTo>
                  <a:pt x="0" y="0"/>
                </a:lnTo>
                <a:close/>
              </a:path>
            </a:pathLst>
          </a:custGeom>
          <a:blipFill>
            <a:blip r:embed="rId2"/>
            <a:stretch>
              <a:fillRect/>
            </a:stretch>
          </a:blipFill>
        </p:spPr>
        <p:txBody>
          <a:bodyPr/>
          <a:lstStyle/>
          <a:p>
            <a:endParaRPr lang="fr-FR"/>
          </a:p>
        </p:txBody>
      </p:sp>
      <p:sp>
        <p:nvSpPr>
          <p:cNvPr id="18" name="Freeform 18"/>
          <p:cNvSpPr/>
          <p:nvPr/>
        </p:nvSpPr>
        <p:spPr>
          <a:xfrm>
            <a:off x="1679680" y="8599077"/>
            <a:ext cx="3676220" cy="1690303"/>
          </a:xfrm>
          <a:custGeom>
            <a:avLst/>
            <a:gdLst/>
            <a:ahLst/>
            <a:cxnLst/>
            <a:rect l="l" t="t" r="r" b="b"/>
            <a:pathLst>
              <a:path w="3676220" h="1690303">
                <a:moveTo>
                  <a:pt x="0" y="0"/>
                </a:moveTo>
                <a:lnTo>
                  <a:pt x="3676220" y="0"/>
                </a:lnTo>
                <a:lnTo>
                  <a:pt x="3676220" y="1690303"/>
                </a:lnTo>
                <a:lnTo>
                  <a:pt x="0" y="1690303"/>
                </a:lnTo>
                <a:lnTo>
                  <a:pt x="0" y="0"/>
                </a:lnTo>
                <a:close/>
              </a:path>
            </a:pathLst>
          </a:custGeom>
          <a:blipFill>
            <a:blip r:embed="rId3"/>
            <a:stretch>
              <a:fillRect/>
            </a:stretch>
          </a:blipFill>
        </p:spPr>
        <p:txBody>
          <a:bodyPr/>
          <a:lstStyle/>
          <a:p>
            <a:endParaRPr lang="fr-FR"/>
          </a:p>
        </p:txBody>
      </p:sp>
      <p:sp>
        <p:nvSpPr>
          <p:cNvPr id="19" name="TextBox 19"/>
          <p:cNvSpPr txBox="1"/>
          <p:nvPr/>
        </p:nvSpPr>
        <p:spPr>
          <a:xfrm>
            <a:off x="1485439" y="4986555"/>
            <a:ext cx="1248021" cy="439420"/>
          </a:xfrm>
          <a:prstGeom prst="rect">
            <a:avLst/>
          </a:prstGeom>
        </p:spPr>
        <p:txBody>
          <a:bodyPr lIns="0" tIns="0" rIns="0" bIns="0" rtlCol="0" anchor="t">
            <a:spAutoFit/>
          </a:bodyPr>
          <a:lstStyle/>
          <a:p>
            <a:pPr algn="just">
              <a:lnSpc>
                <a:spcPts val="1760"/>
              </a:lnSpc>
            </a:pPr>
            <a:r>
              <a:rPr lang="en-US" sz="1600" b="1" spc="8">
                <a:solidFill>
                  <a:srgbClr val="000000"/>
                </a:solidFill>
                <a:latin typeface="Nunito Sans Bold"/>
                <a:ea typeface="Nunito Sans Bold"/>
                <a:cs typeface="Nunito Sans Bold"/>
                <a:sym typeface="Nunito Sans Bold"/>
              </a:rPr>
              <a:t>Dépendance collective : </a:t>
            </a:r>
          </a:p>
        </p:txBody>
      </p:sp>
      <p:sp>
        <p:nvSpPr>
          <p:cNvPr id="20" name="TextBox 20"/>
          <p:cNvSpPr txBox="1"/>
          <p:nvPr/>
        </p:nvSpPr>
        <p:spPr>
          <a:xfrm>
            <a:off x="4074543" y="4986555"/>
            <a:ext cx="1248816" cy="439420"/>
          </a:xfrm>
          <a:prstGeom prst="rect">
            <a:avLst/>
          </a:prstGeom>
        </p:spPr>
        <p:txBody>
          <a:bodyPr lIns="0" tIns="0" rIns="0" bIns="0" rtlCol="0" anchor="t">
            <a:spAutoFit/>
          </a:bodyPr>
          <a:lstStyle/>
          <a:p>
            <a:pPr algn="just">
              <a:lnSpc>
                <a:spcPts val="1760"/>
              </a:lnSpc>
            </a:pPr>
            <a:r>
              <a:rPr lang="en-US" sz="1600" b="1" spc="8">
                <a:solidFill>
                  <a:srgbClr val="000000"/>
                </a:solidFill>
                <a:latin typeface="Nunito Sans Bold"/>
                <a:ea typeface="Nunito Sans Bold"/>
                <a:cs typeface="Nunito Sans Bold"/>
                <a:sym typeface="Nunito Sans Bold"/>
              </a:rPr>
              <a:t>Attachement individuel : </a:t>
            </a:r>
          </a:p>
        </p:txBody>
      </p:sp>
      <p:sp>
        <p:nvSpPr>
          <p:cNvPr id="21" name="TextBox 21"/>
          <p:cNvSpPr txBox="1"/>
          <p:nvPr/>
        </p:nvSpPr>
        <p:spPr>
          <a:xfrm rot="-5400000">
            <a:off x="-89877" y="6158072"/>
            <a:ext cx="1010803" cy="282575"/>
          </a:xfrm>
          <a:prstGeom prst="rect">
            <a:avLst/>
          </a:prstGeom>
        </p:spPr>
        <p:txBody>
          <a:bodyPr lIns="0" tIns="0" rIns="0" bIns="0" rtlCol="0" anchor="t">
            <a:spAutoFit/>
          </a:bodyPr>
          <a:lstStyle/>
          <a:p>
            <a:pPr algn="just">
              <a:lnSpc>
                <a:spcPts val="2200"/>
              </a:lnSpc>
            </a:pPr>
            <a:r>
              <a:rPr lang="en-US" sz="2000" b="1" spc="10">
                <a:solidFill>
                  <a:srgbClr val="746B43"/>
                </a:solidFill>
                <a:latin typeface="Nunito Sans Bold"/>
                <a:ea typeface="Nunito Sans Bold"/>
                <a:cs typeface="Nunito Sans Bold"/>
                <a:sym typeface="Nunito Sans Bold"/>
              </a:rPr>
              <a:t>Verrous</a:t>
            </a:r>
          </a:p>
        </p:txBody>
      </p:sp>
      <p:sp>
        <p:nvSpPr>
          <p:cNvPr id="22" name="TextBox 22"/>
          <p:cNvSpPr txBox="1"/>
          <p:nvPr/>
        </p:nvSpPr>
        <p:spPr>
          <a:xfrm rot="-5400000">
            <a:off x="-38159" y="8911473"/>
            <a:ext cx="907367" cy="282575"/>
          </a:xfrm>
          <a:prstGeom prst="rect">
            <a:avLst/>
          </a:prstGeom>
        </p:spPr>
        <p:txBody>
          <a:bodyPr lIns="0" tIns="0" rIns="0" bIns="0" rtlCol="0" anchor="t">
            <a:spAutoFit/>
          </a:bodyPr>
          <a:lstStyle/>
          <a:p>
            <a:pPr algn="just">
              <a:lnSpc>
                <a:spcPts val="2200"/>
              </a:lnSpc>
            </a:pPr>
            <a:r>
              <a:rPr lang="en-US" sz="2000" b="1" spc="10">
                <a:solidFill>
                  <a:srgbClr val="746B43"/>
                </a:solidFill>
                <a:latin typeface="Nunito Sans Bold"/>
                <a:ea typeface="Nunito Sans Bold"/>
                <a:cs typeface="Nunito Sans Bold"/>
                <a:sym typeface="Nunito Sans Bold"/>
              </a:rPr>
              <a:t>Leviers</a:t>
            </a:r>
          </a:p>
        </p:txBody>
      </p:sp>
      <p:sp>
        <p:nvSpPr>
          <p:cNvPr id="23" name="TextBox 23"/>
          <p:cNvSpPr txBox="1"/>
          <p:nvPr/>
        </p:nvSpPr>
        <p:spPr>
          <a:xfrm>
            <a:off x="1679680" y="8099089"/>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24" name="TextBox 24"/>
          <p:cNvSpPr txBox="1"/>
          <p:nvPr/>
        </p:nvSpPr>
        <p:spPr>
          <a:xfrm>
            <a:off x="1679680" y="10324554"/>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25" name="AutoShape 25"/>
          <p:cNvSpPr/>
          <p:nvPr/>
        </p:nvSpPr>
        <p:spPr>
          <a:xfrm>
            <a:off x="1917335" y="4675722"/>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26" name="AutoShape 26"/>
          <p:cNvSpPr/>
          <p:nvPr/>
        </p:nvSpPr>
        <p:spPr>
          <a:xfrm>
            <a:off x="1917335" y="2747785"/>
            <a:ext cx="3725329" cy="0"/>
          </a:xfrm>
          <a:prstGeom prst="line">
            <a:avLst/>
          </a:prstGeom>
          <a:ln w="19050" cap="flat">
            <a:solidFill>
              <a:srgbClr val="746B43"/>
            </a:solidFill>
            <a:prstDash val="sysDash"/>
            <a:headEnd type="none" w="sm" len="sm"/>
            <a:tailEnd type="none" w="sm" len="sm"/>
          </a:ln>
        </p:spPr>
        <p:txBody>
          <a:bodyPr/>
          <a:lstStyle/>
          <a:p>
            <a:endParaRPr lang="fr-FR"/>
          </a:p>
        </p:txBody>
      </p:sp>
      <p:grpSp>
        <p:nvGrpSpPr>
          <p:cNvPr id="27" name="Group 27"/>
          <p:cNvGrpSpPr/>
          <p:nvPr/>
        </p:nvGrpSpPr>
        <p:grpSpPr>
          <a:xfrm>
            <a:off x="892563" y="3081160"/>
            <a:ext cx="5774874" cy="1261187"/>
            <a:chOff x="0" y="0"/>
            <a:chExt cx="7699832" cy="1681583"/>
          </a:xfrm>
        </p:grpSpPr>
        <p:grpSp>
          <p:nvGrpSpPr>
            <p:cNvPr id="28" name="Group 28"/>
            <p:cNvGrpSpPr/>
            <p:nvPr/>
          </p:nvGrpSpPr>
          <p:grpSpPr>
            <a:xfrm>
              <a:off x="2271265" y="476301"/>
              <a:ext cx="1206926" cy="728981"/>
              <a:chOff x="0" y="0"/>
              <a:chExt cx="324401" cy="195938"/>
            </a:xfrm>
          </p:grpSpPr>
          <p:sp>
            <p:nvSpPr>
              <p:cNvPr id="29" name="Freeform 29"/>
              <p:cNvSpPr/>
              <p:nvPr/>
            </p:nvSpPr>
            <p:spPr>
              <a:xfrm>
                <a:off x="0" y="0"/>
                <a:ext cx="324401" cy="195938"/>
              </a:xfrm>
              <a:custGeom>
                <a:avLst/>
                <a:gdLst/>
                <a:ahLst/>
                <a:cxnLst/>
                <a:rect l="l" t="t" r="r" b="b"/>
                <a:pathLst>
                  <a:path w="324401" h="195938">
                    <a:moveTo>
                      <a:pt x="0" y="0"/>
                    </a:moveTo>
                    <a:lnTo>
                      <a:pt x="324401" y="0"/>
                    </a:lnTo>
                    <a:lnTo>
                      <a:pt x="324401" y="195938"/>
                    </a:lnTo>
                    <a:lnTo>
                      <a:pt x="0" y="195938"/>
                    </a:lnTo>
                    <a:close/>
                  </a:path>
                </a:pathLst>
              </a:custGeom>
              <a:solidFill>
                <a:srgbClr val="000000">
                  <a:alpha val="0"/>
                </a:srgbClr>
              </a:solidFill>
              <a:ln w="28575" cap="sq">
                <a:solidFill>
                  <a:srgbClr val="FFDE59"/>
                </a:solidFill>
                <a:prstDash val="solid"/>
                <a:miter/>
              </a:ln>
            </p:spPr>
            <p:txBody>
              <a:bodyPr/>
              <a:lstStyle/>
              <a:p>
                <a:endParaRPr lang="fr-FR"/>
              </a:p>
            </p:txBody>
          </p:sp>
          <p:sp>
            <p:nvSpPr>
              <p:cNvPr id="30" name="TextBox 30"/>
              <p:cNvSpPr txBox="1"/>
              <p:nvPr/>
            </p:nvSpPr>
            <p:spPr>
              <a:xfrm>
                <a:off x="0" y="-38100"/>
                <a:ext cx="324401" cy="234038"/>
              </a:xfrm>
              <a:prstGeom prst="rect">
                <a:avLst/>
              </a:prstGeom>
            </p:spPr>
            <p:txBody>
              <a:bodyPr lIns="50800" tIns="50800" rIns="50800" bIns="50800" rtlCol="0" anchor="ctr"/>
              <a:lstStyle/>
              <a:p>
                <a:pPr algn="ctr">
                  <a:lnSpc>
                    <a:spcPts val="2800"/>
                  </a:lnSpc>
                </a:pPr>
                <a:r>
                  <a:rPr lang="en-US" sz="2000" b="1" spc="10">
                    <a:solidFill>
                      <a:srgbClr val="FFDE59"/>
                    </a:solidFill>
                    <a:latin typeface="Nunito Sans Bold"/>
                    <a:ea typeface="Nunito Sans Bold"/>
                    <a:cs typeface="Nunito Sans Bold"/>
                    <a:sym typeface="Nunito Sans Bold"/>
                  </a:rPr>
                  <a:t>2 / 4</a:t>
                </a:r>
              </a:p>
            </p:txBody>
          </p:sp>
        </p:grpSp>
        <p:sp>
          <p:nvSpPr>
            <p:cNvPr id="31" name="TextBox 31"/>
            <p:cNvSpPr txBox="1"/>
            <p:nvPr/>
          </p:nvSpPr>
          <p:spPr>
            <a:xfrm>
              <a:off x="0" y="554195"/>
              <a:ext cx="2137197" cy="592244"/>
            </a:xfrm>
            <a:prstGeom prst="rect">
              <a:avLst/>
            </a:prstGeom>
          </p:spPr>
          <p:txBody>
            <a:bodyPr lIns="0" tIns="0" rIns="0" bIns="0" rtlCol="0" anchor="t">
              <a:spAutoFit/>
            </a:bodyPr>
            <a:lstStyle/>
            <a:p>
              <a:pPr algn="l">
                <a:lnSpc>
                  <a:spcPts val="1760"/>
                </a:lnSpc>
              </a:pPr>
              <a:r>
                <a:rPr lang="en-US" sz="1600" b="1" spc="8">
                  <a:solidFill>
                    <a:srgbClr val="000000"/>
                  </a:solidFill>
                  <a:latin typeface="Nunito Sans Bold"/>
                  <a:ea typeface="Nunito Sans Bold"/>
                  <a:cs typeface="Nunito Sans Bold"/>
                  <a:sym typeface="Nunito Sans Bold"/>
                </a:rPr>
                <a:t>Score d’impact environnemental</a:t>
              </a:r>
            </a:p>
          </p:txBody>
        </p:sp>
        <p:sp>
          <p:nvSpPr>
            <p:cNvPr id="32" name="TextBox 32"/>
            <p:cNvSpPr txBox="1"/>
            <p:nvPr/>
          </p:nvSpPr>
          <p:spPr>
            <a:xfrm>
              <a:off x="4045195" y="-28575"/>
              <a:ext cx="3654637" cy="342688"/>
            </a:xfrm>
            <a:prstGeom prst="rect">
              <a:avLst/>
            </a:prstGeom>
          </p:spPr>
          <p:txBody>
            <a:bodyPr lIns="0" tIns="0" rIns="0" bIns="0" rtlCol="0" anchor="t">
              <a:spAutoFit/>
            </a:bodyPr>
            <a:lstStyle/>
            <a:p>
              <a:pPr marL="0" lvl="0" indent="0" algn="just">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Flux de données : </a:t>
              </a:r>
            </a:p>
          </p:txBody>
        </p:sp>
        <p:sp>
          <p:nvSpPr>
            <p:cNvPr id="33" name="TextBox 33"/>
            <p:cNvSpPr txBox="1"/>
            <p:nvPr/>
          </p:nvSpPr>
          <p:spPr>
            <a:xfrm>
              <a:off x="4045195" y="656482"/>
              <a:ext cx="3654637" cy="342688"/>
            </a:xfrm>
            <a:prstGeom prst="rect">
              <a:avLst/>
            </a:prstGeom>
          </p:spPr>
          <p:txBody>
            <a:bodyPr lIns="0" tIns="0" rIns="0" bIns="0" rtlCol="0" anchor="t">
              <a:spAutoFit/>
            </a:bodyPr>
            <a:lstStyle/>
            <a:p>
              <a:pPr marL="0" lvl="0" indent="0" algn="l">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Stockage de données :</a:t>
              </a:r>
            </a:p>
          </p:txBody>
        </p:sp>
        <p:sp>
          <p:nvSpPr>
            <p:cNvPr id="34" name="TextBox 34"/>
            <p:cNvSpPr txBox="1"/>
            <p:nvPr/>
          </p:nvSpPr>
          <p:spPr>
            <a:xfrm>
              <a:off x="4045195" y="1338895"/>
              <a:ext cx="3654637" cy="342688"/>
            </a:xfrm>
            <a:prstGeom prst="rect">
              <a:avLst/>
            </a:prstGeom>
          </p:spPr>
          <p:txBody>
            <a:bodyPr lIns="0" tIns="0" rIns="0" bIns="0" rtlCol="0" anchor="t">
              <a:spAutoFit/>
            </a:bodyPr>
            <a:lstStyle/>
            <a:p>
              <a:pPr marL="0" lvl="0" indent="0" algn="l">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Infrastructure mobilisée :</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TextBox 2"/>
          <p:cNvSpPr txBox="1"/>
          <p:nvPr/>
        </p:nvSpPr>
        <p:spPr>
          <a:xfrm>
            <a:off x="935622" y="956025"/>
            <a:ext cx="5688756" cy="942981"/>
          </a:xfrm>
          <a:prstGeom prst="rect">
            <a:avLst/>
          </a:prstGeom>
        </p:spPr>
        <p:txBody>
          <a:bodyPr lIns="0" tIns="0" rIns="0" bIns="0" rtlCol="0" anchor="t">
            <a:spAutoFit/>
          </a:bodyPr>
          <a:lstStyle/>
          <a:p>
            <a:pPr marL="0" lvl="0" indent="0" algn="ctr">
              <a:lnSpc>
                <a:spcPts val="6825"/>
              </a:lnSpc>
            </a:pPr>
            <a:r>
              <a:rPr lang="en-US" sz="7500" spc="-375">
                <a:solidFill>
                  <a:srgbClr val="746B43"/>
                </a:solidFill>
                <a:latin typeface="Nunito Sans"/>
                <a:ea typeface="Nunito Sans"/>
                <a:cs typeface="Nunito Sans"/>
                <a:sym typeface="Nunito Sans"/>
              </a:rPr>
              <a:t>Sommaire</a:t>
            </a:r>
          </a:p>
        </p:txBody>
      </p:sp>
      <p:sp>
        <p:nvSpPr>
          <p:cNvPr id="3" name="TextBox 3"/>
          <p:cNvSpPr txBox="1"/>
          <p:nvPr/>
        </p:nvSpPr>
        <p:spPr>
          <a:xfrm>
            <a:off x="1836821" y="3437138"/>
            <a:ext cx="3745704" cy="557530"/>
          </a:xfrm>
          <a:prstGeom prst="rect">
            <a:avLst/>
          </a:prstGeom>
        </p:spPr>
        <p:txBody>
          <a:bodyPr lIns="0" tIns="0" rIns="0" bIns="0" rtlCol="0" anchor="t">
            <a:spAutoFit/>
          </a:bodyPr>
          <a:lstStyle/>
          <a:p>
            <a:pPr marL="0" lvl="0" indent="0" algn="ctr">
              <a:lnSpc>
                <a:spcPts val="4369"/>
              </a:lnSpc>
              <a:spcBef>
                <a:spcPct val="0"/>
              </a:spcBef>
            </a:pPr>
            <a:r>
              <a:rPr lang="en-US" sz="3799" spc="-205">
                <a:solidFill>
                  <a:srgbClr val="746B43"/>
                </a:solidFill>
                <a:latin typeface="Nunito Sans"/>
                <a:ea typeface="Nunito Sans"/>
                <a:cs typeface="Nunito Sans"/>
                <a:sym typeface="Nunito Sans"/>
              </a:rPr>
              <a:t>Analyse qualitative</a:t>
            </a:r>
          </a:p>
        </p:txBody>
      </p:sp>
      <p:sp>
        <p:nvSpPr>
          <p:cNvPr id="4" name="TextBox 4"/>
          <p:cNvSpPr txBox="1"/>
          <p:nvPr/>
        </p:nvSpPr>
        <p:spPr>
          <a:xfrm>
            <a:off x="1836821" y="4813277"/>
            <a:ext cx="3886359" cy="557530"/>
          </a:xfrm>
          <a:prstGeom prst="rect">
            <a:avLst/>
          </a:prstGeom>
        </p:spPr>
        <p:txBody>
          <a:bodyPr lIns="0" tIns="0" rIns="0" bIns="0" rtlCol="0" anchor="t">
            <a:spAutoFit/>
          </a:bodyPr>
          <a:lstStyle/>
          <a:p>
            <a:pPr marL="0" lvl="0" indent="0" algn="ctr">
              <a:lnSpc>
                <a:spcPts val="4369"/>
              </a:lnSpc>
              <a:spcBef>
                <a:spcPct val="0"/>
              </a:spcBef>
            </a:pPr>
            <a:r>
              <a:rPr lang="en-US" sz="3799" spc="-205">
                <a:solidFill>
                  <a:srgbClr val="746B43"/>
                </a:solidFill>
                <a:latin typeface="Nunito Sans"/>
                <a:ea typeface="Nunito Sans"/>
                <a:cs typeface="Nunito Sans"/>
                <a:sym typeface="Nunito Sans"/>
              </a:rPr>
              <a:t>Analyse quantitative</a:t>
            </a:r>
          </a:p>
        </p:txBody>
      </p:sp>
      <p:sp>
        <p:nvSpPr>
          <p:cNvPr id="5" name="AutoShape 5"/>
          <p:cNvSpPr/>
          <p:nvPr/>
        </p:nvSpPr>
        <p:spPr>
          <a:xfrm>
            <a:off x="0" y="992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6" name="TextBox 6"/>
          <p:cNvSpPr txBox="1"/>
          <p:nvPr/>
        </p:nvSpPr>
        <p:spPr>
          <a:xfrm>
            <a:off x="1836821" y="5594463"/>
            <a:ext cx="3190223" cy="1679448"/>
          </a:xfrm>
          <a:prstGeom prst="rect">
            <a:avLst/>
          </a:prstGeom>
        </p:spPr>
        <p:txBody>
          <a:bodyPr lIns="0" tIns="0" rIns="0" bIns="0" rtlCol="0" anchor="t">
            <a:spAutoFit/>
          </a:bodyPr>
          <a:lstStyle/>
          <a:p>
            <a:pPr algn="l">
              <a:lnSpc>
                <a:spcPts val="4535"/>
              </a:lnSpc>
            </a:pPr>
            <a:r>
              <a:rPr lang="en-US" sz="2799" spc="-151">
                <a:solidFill>
                  <a:srgbClr val="746B43"/>
                </a:solidFill>
                <a:latin typeface="Nunito Sans"/>
                <a:ea typeface="Nunito Sans"/>
                <a:cs typeface="Nunito Sans"/>
                <a:sym typeface="Nunito Sans"/>
              </a:rPr>
              <a:t>Contenu</a:t>
            </a:r>
          </a:p>
          <a:p>
            <a:pPr algn="l">
              <a:lnSpc>
                <a:spcPts val="4535"/>
              </a:lnSpc>
            </a:pPr>
            <a:r>
              <a:rPr lang="en-US" sz="2799" spc="-151">
                <a:solidFill>
                  <a:srgbClr val="746B43"/>
                </a:solidFill>
                <a:latin typeface="Nunito Sans"/>
                <a:ea typeface="Nunito Sans"/>
                <a:cs typeface="Nunito Sans"/>
                <a:sym typeface="Nunito Sans"/>
              </a:rPr>
              <a:t>Graphs d’attachement</a:t>
            </a:r>
          </a:p>
          <a:p>
            <a:pPr marL="0" lvl="0" indent="0" algn="l">
              <a:lnSpc>
                <a:spcPts val="4535"/>
              </a:lnSpc>
            </a:pPr>
            <a:r>
              <a:rPr lang="en-US" sz="2799" spc="-151">
                <a:solidFill>
                  <a:srgbClr val="746B43"/>
                </a:solidFill>
                <a:latin typeface="Nunito Sans"/>
                <a:ea typeface="Nunito Sans"/>
                <a:cs typeface="Nunito Sans"/>
                <a:sym typeface="Nunito Sans"/>
              </a:rPr>
              <a:t>Fiches outils</a:t>
            </a:r>
          </a:p>
        </p:txBody>
      </p:sp>
      <p:sp>
        <p:nvSpPr>
          <p:cNvPr id="7" name="TextBox 7"/>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3" name="TextBox 3"/>
          <p:cNvSpPr txBox="1"/>
          <p:nvPr/>
        </p:nvSpPr>
        <p:spPr>
          <a:xfrm>
            <a:off x="344117" y="1072617"/>
            <a:ext cx="6871766"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page1</a:t>
            </a:r>
          </a:p>
        </p:txBody>
      </p:sp>
      <p:sp>
        <p:nvSpPr>
          <p:cNvPr id="4" name="TextBox 4"/>
          <p:cNvSpPr txBox="1"/>
          <p:nvPr/>
        </p:nvSpPr>
        <p:spPr>
          <a:xfrm>
            <a:off x="756000" y="219702"/>
            <a:ext cx="5674822" cy="341249"/>
          </a:xfrm>
          <a:prstGeom prst="rect">
            <a:avLst/>
          </a:prstGeom>
        </p:spPr>
        <p:txBody>
          <a:bodyPr lIns="0" tIns="0" rIns="0" bIns="0" rtlCol="0" anchor="t">
            <a:spAutoFit/>
          </a:bodyPr>
          <a:lstStyle/>
          <a:p>
            <a:pPr marL="0" lvl="0" indent="0" algn="l">
              <a:lnSpc>
                <a:spcPts val="2547"/>
              </a:lnSpc>
            </a:pPr>
            <a:r>
              <a:rPr lang="en-US" sz="2799" spc="-139">
                <a:solidFill>
                  <a:srgbClr val="746B43"/>
                </a:solidFill>
                <a:latin typeface="Nunito Sans"/>
                <a:ea typeface="Nunito Sans"/>
                <a:cs typeface="Nunito Sans"/>
                <a:sym typeface="Nunito Sans"/>
              </a:rPr>
              <a:t>Analyse qualitative</a:t>
            </a:r>
          </a:p>
        </p:txBody>
      </p:sp>
      <p:sp>
        <p:nvSpPr>
          <p:cNvPr id="5" name="TextBox 5"/>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TextBox 2"/>
          <p:cNvSpPr txBox="1"/>
          <p:nvPr/>
        </p:nvSpPr>
        <p:spPr>
          <a:xfrm>
            <a:off x="756000" y="219702"/>
            <a:ext cx="5674822" cy="341249"/>
          </a:xfrm>
          <a:prstGeom prst="rect">
            <a:avLst/>
          </a:prstGeom>
        </p:spPr>
        <p:txBody>
          <a:bodyPr lIns="0" tIns="0" rIns="0" bIns="0" rtlCol="0" anchor="t">
            <a:spAutoFit/>
          </a:bodyPr>
          <a:lstStyle/>
          <a:p>
            <a:pPr marL="0" lvl="0" indent="0" algn="l">
              <a:lnSpc>
                <a:spcPts val="2547"/>
              </a:lnSpc>
            </a:pPr>
            <a:r>
              <a:rPr lang="en-US" sz="2799" spc="-139">
                <a:solidFill>
                  <a:srgbClr val="746B43"/>
                </a:solidFill>
                <a:latin typeface="Nunito Sans"/>
                <a:ea typeface="Nunito Sans"/>
                <a:cs typeface="Nunito Sans"/>
                <a:sym typeface="Nunito Sans"/>
              </a:rPr>
              <a:t>Analyse qualitative</a:t>
            </a:r>
          </a:p>
        </p:txBody>
      </p:sp>
      <p:sp>
        <p:nvSpPr>
          <p:cNvPr id="3" name="AutoShape 3"/>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4" name="TextBox 4"/>
          <p:cNvSpPr txBox="1"/>
          <p:nvPr/>
        </p:nvSpPr>
        <p:spPr>
          <a:xfrm>
            <a:off x="344117" y="1072617"/>
            <a:ext cx="6871766"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page2 (Essayer de se restreindre à 2 pages)</a:t>
            </a:r>
          </a:p>
        </p:txBody>
      </p:sp>
      <p:sp>
        <p:nvSpPr>
          <p:cNvPr id="5" name="TextBox 5"/>
          <p:cNvSpPr txBox="1"/>
          <p:nvPr/>
        </p:nvSpPr>
        <p:spPr>
          <a:xfrm>
            <a:off x="3733883" y="10350810"/>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3" name="TextBox 3"/>
          <p:cNvSpPr txBox="1"/>
          <p:nvPr/>
        </p:nvSpPr>
        <p:spPr>
          <a:xfrm>
            <a:off x="5651442" y="263882"/>
            <a:ext cx="1149058" cy="303929"/>
          </a:xfrm>
          <a:prstGeom prst="rect">
            <a:avLst/>
          </a:prstGeom>
        </p:spPr>
        <p:txBody>
          <a:bodyPr wrap="square" lIns="0" tIns="0" rIns="0" bIns="0" rtlCol="0" anchor="t">
            <a:spAutoFit/>
          </a:bodyPr>
          <a:lstStyle/>
          <a:p>
            <a:pPr marL="0" lvl="0" indent="0" algn="r">
              <a:lnSpc>
                <a:spcPts val="2184"/>
              </a:lnSpc>
            </a:pPr>
            <a:r>
              <a:rPr lang="en-US" sz="2400" i="1" spc="-120" dirty="0" err="1">
                <a:solidFill>
                  <a:srgbClr val="746B43"/>
                </a:solidFill>
                <a:latin typeface="Nunito Sans Italics"/>
                <a:ea typeface="Nunito Sans Italics"/>
                <a:cs typeface="Nunito Sans Italics"/>
                <a:sym typeface="Nunito Sans Italics"/>
              </a:rPr>
              <a:t>Contenu</a:t>
            </a:r>
            <a:endParaRPr lang="en-US" sz="2400" i="1" spc="-120" dirty="0">
              <a:solidFill>
                <a:srgbClr val="746B43"/>
              </a:solidFill>
              <a:latin typeface="Nunito Sans Italics"/>
              <a:ea typeface="Nunito Sans Italics"/>
              <a:cs typeface="Nunito Sans Italics"/>
              <a:sym typeface="Nunito Sans Italics"/>
            </a:endParaRPr>
          </a:p>
        </p:txBody>
      </p:sp>
      <p:sp>
        <p:nvSpPr>
          <p:cNvPr id="4" name="TextBox 4"/>
          <p:cNvSpPr txBox="1"/>
          <p:nvPr/>
        </p:nvSpPr>
        <p:spPr>
          <a:xfrm>
            <a:off x="756000" y="219702"/>
            <a:ext cx="2793650" cy="348109"/>
          </a:xfrm>
          <a:prstGeom prst="rect">
            <a:avLst/>
          </a:prstGeom>
        </p:spPr>
        <p:txBody>
          <a:bodyPr wrap="square" lIns="0" tIns="0" rIns="0" bIns="0" rtlCol="0" anchor="t">
            <a:spAutoFit/>
          </a:bodyPr>
          <a:lstStyle/>
          <a:p>
            <a:pPr marL="0" lvl="0" indent="0" algn="l">
              <a:lnSpc>
                <a:spcPts val="2547"/>
              </a:lnSpc>
            </a:pPr>
            <a:r>
              <a:rPr lang="en-US" sz="2799" spc="-139" dirty="0" err="1">
                <a:solidFill>
                  <a:srgbClr val="746B43"/>
                </a:solidFill>
                <a:latin typeface="Nunito Sans"/>
                <a:ea typeface="Nunito Sans"/>
                <a:cs typeface="Nunito Sans"/>
                <a:sym typeface="Nunito Sans"/>
              </a:rPr>
              <a:t>Analyse</a:t>
            </a:r>
            <a:r>
              <a:rPr lang="en-US" sz="2799" spc="-139" dirty="0">
                <a:solidFill>
                  <a:srgbClr val="746B43"/>
                </a:solidFill>
                <a:latin typeface="Nunito Sans"/>
                <a:ea typeface="Nunito Sans"/>
                <a:cs typeface="Nunito Sans"/>
                <a:sym typeface="Nunito Sans"/>
              </a:rPr>
              <a:t> qualitative</a:t>
            </a:r>
          </a:p>
        </p:txBody>
      </p:sp>
      <p:sp>
        <p:nvSpPr>
          <p:cNvPr id="5" name="TextBox 5"/>
          <p:cNvSpPr txBox="1"/>
          <p:nvPr/>
        </p:nvSpPr>
        <p:spPr>
          <a:xfrm>
            <a:off x="756000" y="1180346"/>
            <a:ext cx="6048000" cy="8762619"/>
          </a:xfrm>
          <a:prstGeom prst="rect">
            <a:avLst/>
          </a:prstGeom>
        </p:spPr>
        <p:txBody>
          <a:bodyPr lIns="0" tIns="0" rIns="0" bIns="0" rtlCol="0" anchor="t">
            <a:spAutoFit/>
          </a:bodyPr>
          <a:lstStyle/>
          <a:p>
            <a:pPr algn="just">
              <a:lnSpc>
                <a:spcPts val="1428"/>
              </a:lnSpc>
            </a:pPr>
            <a:r>
              <a:rPr lang="en-US" sz="1200" spc="6">
                <a:solidFill>
                  <a:srgbClr val="746B43"/>
                </a:solidFill>
                <a:latin typeface="Nunito Sans"/>
                <a:ea typeface="Nunito Sans"/>
                <a:cs typeface="Nunito Sans"/>
                <a:sym typeface="Nunito Sans"/>
              </a:rPr>
              <a:t>Les parties suivantes présentent des données issues du questionnaire sur les attachements au numérique, ainsi que des données d’impact environnemental issues de la littérature. Voici quelques points explicatifs pour vous aidez à comprendre les pages suivantes. </a:t>
            </a:r>
            <a:r>
              <a:rPr lang="en-US" sz="1200" b="1" spc="6">
                <a:solidFill>
                  <a:srgbClr val="746B43"/>
                </a:solidFill>
                <a:latin typeface="Nunito Sans Bold"/>
                <a:ea typeface="Nunito Sans Bold"/>
                <a:cs typeface="Nunito Sans Bold"/>
                <a:sym typeface="Nunito Sans Bold"/>
              </a:rPr>
              <a:t>Vous pouvez aussi passer cette partie et y revenir ensuite si vous avez des difficultés à comprendre les fiches.</a:t>
            </a:r>
          </a:p>
          <a:p>
            <a:pPr algn="just">
              <a:lnSpc>
                <a:spcPts val="1428"/>
              </a:lnSpc>
            </a:pPr>
            <a:endParaRPr lang="en-US" sz="1200" b="1" spc="6">
              <a:solidFill>
                <a:srgbClr val="746B43"/>
              </a:solidFill>
              <a:latin typeface="Nunito Sans Bold"/>
              <a:ea typeface="Nunito Sans Bold"/>
              <a:cs typeface="Nunito Sans Bold"/>
              <a:sym typeface="Nunito Sans Bold"/>
            </a:endParaRPr>
          </a:p>
          <a:p>
            <a:pPr algn="just">
              <a:lnSpc>
                <a:spcPts val="1428"/>
              </a:lnSpc>
            </a:pPr>
            <a:r>
              <a:rPr lang="en-US" sz="1200" b="1" i="1" spc="6">
                <a:solidFill>
                  <a:srgbClr val="746B43"/>
                </a:solidFill>
                <a:latin typeface="Nunito Sans Bold Italics"/>
                <a:ea typeface="Nunito Sans Bold Italics"/>
                <a:cs typeface="Nunito Sans Bold Italics"/>
                <a:sym typeface="Nunito Sans Bold Italics"/>
              </a:rPr>
              <a:t>Graphs d’attachement</a:t>
            </a:r>
          </a:p>
          <a:p>
            <a:pPr algn="just">
              <a:lnSpc>
                <a:spcPts val="1428"/>
              </a:lnSpc>
            </a:pPr>
            <a:endParaRPr lang="en-US" sz="1200" b="1" i="1" spc="6">
              <a:solidFill>
                <a:srgbClr val="746B43"/>
              </a:solidFill>
              <a:latin typeface="Nunito Sans Bold Italics"/>
              <a:ea typeface="Nunito Sans Bold Italics"/>
              <a:cs typeface="Nunito Sans Bold Italics"/>
              <a:sym typeface="Nunito Sans Bold Italics"/>
            </a:endParaRP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Les graphs d’attachement font apparaître sur un même graph les différentes technologies mentionnées dans les réponses au questionnaire. Elles sont positionnées :</a:t>
            </a:r>
          </a:p>
          <a:p>
            <a:pPr marL="518160" lvl="2" indent="-172720" algn="just">
              <a:lnSpc>
                <a:spcPts val="1428"/>
              </a:lnSpc>
              <a:buFont typeface="Arial"/>
              <a:buChar char="⚬"/>
            </a:pPr>
            <a:r>
              <a:rPr lang="en-US" sz="1200" spc="6">
                <a:solidFill>
                  <a:srgbClr val="746B43"/>
                </a:solidFill>
                <a:latin typeface="Nunito Sans"/>
                <a:ea typeface="Nunito Sans"/>
                <a:cs typeface="Nunito Sans"/>
                <a:sym typeface="Nunito Sans"/>
              </a:rPr>
              <a:t> en abscisse en fonction du score de dépendance collective établi via la moyenne des réponses du questionnaire à la question : “Selon vous, est-ce que l’organisation dépend de cet outil numérique ?”</a:t>
            </a:r>
          </a:p>
          <a:p>
            <a:pPr marL="518160" lvl="2" indent="-172720" algn="just">
              <a:lnSpc>
                <a:spcPts val="1428"/>
              </a:lnSpc>
              <a:buFont typeface="Arial"/>
              <a:buChar char="⚬"/>
            </a:pPr>
            <a:r>
              <a:rPr lang="en-US" sz="1200" spc="6">
                <a:solidFill>
                  <a:srgbClr val="746B43"/>
                </a:solidFill>
                <a:latin typeface="Nunito Sans"/>
                <a:ea typeface="Nunito Sans"/>
                <a:cs typeface="Nunito Sans"/>
                <a:sym typeface="Nunito Sans"/>
              </a:rPr>
              <a:t>en ordonnées en fonction de leurs impacts environnementaux ......</a:t>
            </a:r>
          </a:p>
          <a:p>
            <a:pPr marL="518160" lvl="2" indent="-172720" algn="just">
              <a:lnSpc>
                <a:spcPts val="1428"/>
              </a:lnSpc>
              <a:buFont typeface="Arial"/>
              <a:buChar char="⚬"/>
            </a:pPr>
            <a:r>
              <a:rPr lang="en-US" sz="1200" spc="6">
                <a:solidFill>
                  <a:srgbClr val="746B43"/>
                </a:solidFill>
                <a:latin typeface="Nunito Sans"/>
                <a:ea typeface="Nunito Sans"/>
                <a:cs typeface="Nunito Sans"/>
                <a:sym typeface="Nunito Sans"/>
              </a:rPr>
              <a:t>par couleur en fonction de l’échelle d’utilisation (gradient de couleur représenté à droite du graph)</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Pour favoriser un travail qualitatif plutôt que quantitatif, les graduations des axes ne sont pas présentées.</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D’autres outils numériques issus de l’observation ou des entretiens par l’enquêteur mais qui n’apparaissent pas dans les réponses au questionnaire sont listés en dessous des graphs. Leur fiche n’est pas renseignée, mais ils peuvent faire l’objet d’actions de redirection.</a:t>
            </a:r>
          </a:p>
          <a:p>
            <a:pPr algn="just">
              <a:lnSpc>
                <a:spcPts val="1428"/>
              </a:lnSpc>
            </a:pPr>
            <a:endParaRPr lang="en-US" sz="1200" spc="6">
              <a:solidFill>
                <a:srgbClr val="746B43"/>
              </a:solidFill>
              <a:latin typeface="Nunito Sans"/>
              <a:ea typeface="Nunito Sans"/>
              <a:cs typeface="Nunito Sans"/>
              <a:sym typeface="Nunito Sans"/>
            </a:endParaRPr>
          </a:p>
          <a:p>
            <a:pPr algn="just">
              <a:lnSpc>
                <a:spcPts val="1428"/>
              </a:lnSpc>
            </a:pPr>
            <a:r>
              <a:rPr lang="en-US" sz="1200" b="1" i="1" spc="6">
                <a:solidFill>
                  <a:srgbClr val="746B43"/>
                </a:solidFill>
                <a:latin typeface="Nunito Sans Bold Italics"/>
                <a:ea typeface="Nunito Sans Bold Italics"/>
                <a:cs typeface="Nunito Sans Bold Italics"/>
                <a:sym typeface="Nunito Sans Bold Italics"/>
              </a:rPr>
              <a:t>Fiches outil</a:t>
            </a:r>
          </a:p>
          <a:p>
            <a:pPr algn="just">
              <a:lnSpc>
                <a:spcPts val="1428"/>
              </a:lnSpc>
            </a:pPr>
            <a:endParaRPr lang="en-US" sz="1200" b="1" i="1" spc="6">
              <a:solidFill>
                <a:srgbClr val="746B43"/>
              </a:solidFill>
              <a:latin typeface="Nunito Sans Bold Italics"/>
              <a:ea typeface="Nunito Sans Bold Italics"/>
              <a:cs typeface="Nunito Sans Bold Italics"/>
              <a:sym typeface="Nunito Sans Bold Italics"/>
            </a:endParaRP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Le nombre de réponses correspond au nombre de mentions dans les réponses au questionnaire. Il permet de mettre en perspective certains résultats</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Les fonctions et interactions sont listées grâce aux réponses au questionnaire, mais aussi par les entretiens et l’observation de l’enquêteur.</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Le score de dépendance collective établi via la moyenne des réponses du questionnaire à la question “Selon vous, est-ce que l’organisation dépend de cet outil numérique ?”, et le score d’attachement individuel via la question : “Il serait facile pour vous de vous passer de cet outil au sein de l’organisation.”</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La partie verrous comporte un graph  présentant différents freins au détachement de l’outil abordés dans le questionnaire. Les catégories sont explicitées dans le tableau ci-dessous. La “force” du frein est matérialisée par la taille de la barre, celle-ci ayant été calculée par la fréquence d’apparition pondérée par le poids auto-évalué par les répondant-es. au questionnaire. D’autres freins ayant été identifiées dans les entretiens et l’observation ou apparaissant sans pondération dans le questionnaire sont listés à côté.</a:t>
            </a:r>
          </a:p>
          <a:p>
            <a:pPr marL="259080" lvl="1" indent="-129540" algn="just">
              <a:lnSpc>
                <a:spcPts val="1428"/>
              </a:lnSpc>
              <a:buFont typeface="Arial"/>
              <a:buChar char="•"/>
            </a:pPr>
            <a:r>
              <a:rPr lang="en-US" sz="1200" spc="6">
                <a:solidFill>
                  <a:srgbClr val="746B43"/>
                </a:solidFill>
                <a:latin typeface="Nunito Sans"/>
                <a:ea typeface="Nunito Sans"/>
                <a:cs typeface="Nunito Sans"/>
                <a:sym typeface="Nunito Sans"/>
              </a:rPr>
              <a:t>La partie leviers comporte un graph présentant différents leviers au détachement de l’outil abordés dans le questionnaire. Les catégories sont explicitées dans le tableau ci-dessous. La “force” du levier est matérialisée par la taille de la barre, celle-ci ayant été calculée par la fréquence d’apparition pondérée par le poids auto-évalué par les répondant-es. au questionnaire. D’autres freins ayant été identifiées dans les entretiens et l’observation ou apparaissant sans pondération dans le questionnaire sont listés à côté.</a:t>
            </a:r>
          </a:p>
        </p:txBody>
      </p:sp>
      <p:sp>
        <p:nvSpPr>
          <p:cNvPr id="6" name="TextBox 6"/>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graphicFrame>
        <p:nvGraphicFramePr>
          <p:cNvPr id="3" name="Table 3"/>
          <p:cNvGraphicFramePr>
            <a:graphicFrameLocks noGrp="1"/>
          </p:cNvGraphicFramePr>
          <p:nvPr/>
        </p:nvGraphicFramePr>
        <p:xfrm>
          <a:off x="629291" y="1988999"/>
          <a:ext cx="6301417" cy="7125208"/>
        </p:xfrm>
        <a:graphic>
          <a:graphicData uri="http://schemas.openxmlformats.org/drawingml/2006/table">
            <a:tbl>
              <a:tblPr/>
              <a:tblGrid>
                <a:gridCol w="1416383">
                  <a:extLst>
                    <a:ext uri="{9D8B030D-6E8A-4147-A177-3AD203B41FA5}">
                      <a16:colId xmlns:a16="http://schemas.microsoft.com/office/drawing/2014/main" val="20000"/>
                    </a:ext>
                  </a:extLst>
                </a:gridCol>
                <a:gridCol w="2601280">
                  <a:extLst>
                    <a:ext uri="{9D8B030D-6E8A-4147-A177-3AD203B41FA5}">
                      <a16:colId xmlns:a16="http://schemas.microsoft.com/office/drawing/2014/main" val="20001"/>
                    </a:ext>
                  </a:extLst>
                </a:gridCol>
                <a:gridCol w="2283754">
                  <a:extLst>
                    <a:ext uri="{9D8B030D-6E8A-4147-A177-3AD203B41FA5}">
                      <a16:colId xmlns:a16="http://schemas.microsoft.com/office/drawing/2014/main" val="20002"/>
                    </a:ext>
                  </a:extLst>
                </a:gridCol>
              </a:tblGrid>
              <a:tr h="324284">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Intitulé</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Détails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Verbatim associé</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9199">
                <a:tc>
                  <a:txBody>
                    <a:bodyPr/>
                    <a:lstStyle/>
                    <a:p>
                      <a:pPr algn="l">
                        <a:lnSpc>
                          <a:spcPts val="1399"/>
                        </a:lnSpc>
                        <a:defRPr/>
                      </a:pPr>
                      <a:r>
                        <a:rPr lang="en-US" sz="999">
                          <a:solidFill>
                            <a:srgbClr val="000000"/>
                          </a:solidFill>
                          <a:latin typeface="Nunito Sans"/>
                          <a:ea typeface="Nunito Sans"/>
                          <a:cs typeface="Nunito Sans"/>
                          <a:sym typeface="Nunito Sans"/>
                        </a:rPr>
                        <a:t>Obligation hiérarchique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Imposé par la hiérarchie, une loi, un accord collectif,…</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Ça nous est imposé par notre organisation, je n'ai pas le choix</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00878">
                <a:tc>
                  <a:txBody>
                    <a:bodyPr/>
                    <a:lstStyle/>
                    <a:p>
                      <a:pPr algn="l">
                        <a:lnSpc>
                          <a:spcPts val="1399"/>
                        </a:lnSpc>
                        <a:defRPr/>
                      </a:pPr>
                      <a:r>
                        <a:rPr lang="en-US" sz="999">
                          <a:solidFill>
                            <a:srgbClr val="000000"/>
                          </a:solidFill>
                          <a:latin typeface="Nunito Sans"/>
                          <a:ea typeface="Nunito Sans"/>
                          <a:cs typeface="Nunito Sans"/>
                          <a:sym typeface="Nunito Sans"/>
                        </a:rPr>
                        <a:t>Manque de connaissances et/ou compétences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de ce manque par le/la répondant·e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n'a pas assez de connaissance/compétences pour faire autrement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0878">
                <a:tc>
                  <a:txBody>
                    <a:bodyPr/>
                    <a:lstStyle/>
                    <a:p>
                      <a:pPr algn="l">
                        <a:lnSpc>
                          <a:spcPts val="1399"/>
                        </a:lnSpc>
                        <a:defRPr/>
                      </a:pPr>
                      <a:r>
                        <a:rPr lang="en-US" sz="999" dirty="0">
                          <a:solidFill>
                            <a:srgbClr val="000000"/>
                          </a:solidFill>
                          <a:latin typeface="Nunito Sans"/>
                          <a:ea typeface="Nunito Sans"/>
                          <a:cs typeface="Nunito Sans"/>
                          <a:sym typeface="Nunito Sans"/>
                        </a:rPr>
                        <a:t>Pressions internes/externes (-)</a:t>
                      </a:r>
                      <a:endParaRPr lang="en-US" sz="1100" dirty="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Influence d'acteurs externes, attentes (réelles ou perçues) internes et eternes, envie d'être visible, envie de "suivre le train"</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Les gens attendent de nous qu'on l'utilise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9199">
                <a:tc>
                  <a:txBody>
                    <a:bodyPr/>
                    <a:lstStyle/>
                    <a:p>
                      <a:pPr algn="l">
                        <a:lnSpc>
                          <a:spcPts val="1399"/>
                        </a:lnSpc>
                        <a:defRPr/>
                      </a:pPr>
                      <a:r>
                        <a:rPr lang="en-US" sz="999">
                          <a:solidFill>
                            <a:srgbClr val="000000"/>
                          </a:solidFill>
                          <a:latin typeface="Nunito Sans"/>
                          <a:ea typeface="Nunito Sans"/>
                          <a:cs typeface="Nunito Sans"/>
                          <a:sym typeface="Nunito Sans"/>
                        </a:rPr>
                        <a:t>Manque de moyens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Temps, argent, humains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n'a pas le temps / les moyens de changer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44237">
                <a:tc>
                  <a:txBody>
                    <a:bodyPr/>
                    <a:lstStyle/>
                    <a:p>
                      <a:pPr algn="l">
                        <a:lnSpc>
                          <a:spcPts val="1399"/>
                        </a:lnSpc>
                        <a:defRPr/>
                      </a:pPr>
                      <a:r>
                        <a:rPr lang="en-US" sz="999">
                          <a:solidFill>
                            <a:srgbClr val="000000"/>
                          </a:solidFill>
                          <a:latin typeface="Nunito Sans"/>
                          <a:ea typeface="Nunito Sans"/>
                          <a:cs typeface="Nunito Sans"/>
                          <a:sym typeface="Nunito Sans"/>
                        </a:rPr>
                        <a:t>Habitudes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Habitudes de pratiques, demandant un coût (monétaire ou humain) pour le changement. Exemple :  archivage de données au même endroit nécessitant beaucoup de moyen pour le transfert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a l'habitude comme ça, et c'est plus facile de rester dans ce fonctionnement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9473">
                <a:tc>
                  <a:txBody>
                    <a:bodyPr/>
                    <a:lstStyle/>
                    <a:p>
                      <a:pPr algn="l">
                        <a:lnSpc>
                          <a:spcPts val="1399"/>
                        </a:lnSpc>
                        <a:defRPr/>
                      </a:pPr>
                      <a:r>
                        <a:rPr lang="en-US" sz="999">
                          <a:solidFill>
                            <a:srgbClr val="000000"/>
                          </a:solidFill>
                          <a:latin typeface="Nunito Sans"/>
                          <a:ea typeface="Nunito Sans"/>
                          <a:cs typeface="Nunito Sans"/>
                          <a:sym typeface="Nunito Sans"/>
                        </a:rPr>
                        <a:t>Manque d'alternative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ou réel</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Ce n'est pas possible de faire sans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944237">
                <a:tc>
                  <a:txBody>
                    <a:bodyPr/>
                    <a:lstStyle/>
                    <a:p>
                      <a:pPr algn="l">
                        <a:lnSpc>
                          <a:spcPts val="1399"/>
                        </a:lnSpc>
                        <a:defRPr/>
                      </a:pPr>
                      <a:r>
                        <a:rPr lang="en-US" sz="999">
                          <a:solidFill>
                            <a:srgbClr val="000000"/>
                          </a:solidFill>
                          <a:latin typeface="Nunito Sans"/>
                          <a:ea typeface="Nunito Sans"/>
                          <a:cs typeface="Nunito Sans"/>
                          <a:sym typeface="Nunito Sans"/>
                        </a:rPr>
                        <a:t>Changement inutile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de cette inutilité par le/la répondant·e. Le changement n'était même pas envisagé ou la personne n'est pas assez informée et/ou affectée pour que cela motive un détachement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n'a pas trop de raisons de changer / On n'a même pas pensé à changer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36829">
                <a:tc>
                  <a:txBody>
                    <a:bodyPr/>
                    <a:lstStyle/>
                    <a:p>
                      <a:pPr algn="l">
                        <a:lnSpc>
                          <a:spcPts val="1399"/>
                        </a:lnSpc>
                        <a:defRPr/>
                      </a:pPr>
                      <a:r>
                        <a:rPr lang="en-US" sz="999">
                          <a:solidFill>
                            <a:srgbClr val="000000"/>
                          </a:solidFill>
                          <a:latin typeface="Nunito Sans"/>
                          <a:ea typeface="Nunito Sans"/>
                          <a:cs typeface="Nunito Sans"/>
                          <a:sym typeface="Nunito Sans"/>
                        </a:rPr>
                        <a:t>Appétence à l'utilisation</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Ergonomie, divertissement, intérêt "geek", fascination,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J'aime l'utiliser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944237">
                <a:tc>
                  <a:txBody>
                    <a:bodyPr/>
                    <a:lstStyle/>
                    <a:p>
                      <a:pPr algn="l">
                        <a:lnSpc>
                          <a:spcPts val="1399"/>
                        </a:lnSpc>
                        <a:defRPr/>
                      </a:pPr>
                      <a:r>
                        <a:rPr lang="en-US" sz="999">
                          <a:solidFill>
                            <a:srgbClr val="000000"/>
                          </a:solidFill>
                          <a:latin typeface="Nunito Sans"/>
                          <a:ea typeface="Nunito Sans"/>
                          <a:cs typeface="Nunito Sans"/>
                          <a:sym typeface="Nunito Sans"/>
                        </a:rPr>
                        <a:t>Gains directs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Volonté assumée ou non d'utiliser l'outil car c'est plus pratique, que ça facilite (perçu ou réel) la pratique de l'utilisateur, que ça le rend plus efficace, que ça lui libère du temps, ça soulage sa charge mentale,…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C'est quand même hyper pratique / efficace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29199">
                <a:tc>
                  <a:txBody>
                    <a:bodyPr/>
                    <a:lstStyle/>
                    <a:p>
                      <a:pPr algn="l">
                        <a:lnSpc>
                          <a:spcPts val="1399"/>
                        </a:lnSpc>
                        <a:defRPr/>
                      </a:pPr>
                      <a:r>
                        <a:rPr lang="en-US" sz="999">
                          <a:solidFill>
                            <a:srgbClr val="000000"/>
                          </a:solidFill>
                          <a:latin typeface="Nunito Sans"/>
                          <a:ea typeface="Nunito Sans"/>
                          <a:cs typeface="Nunito Sans"/>
                          <a:sym typeface="Nunito Sans"/>
                        </a:rPr>
                        <a:t>Fatalisme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Croyance dans une numérisation globale non contrôlable, et volonté de s'y adapter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De toute façon l'outil se développe, autant l'utiliser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772558">
                <a:tc>
                  <a:txBody>
                    <a:bodyPr/>
                    <a:lstStyle/>
                    <a:p>
                      <a:pPr algn="l">
                        <a:lnSpc>
                          <a:spcPts val="1399"/>
                        </a:lnSpc>
                        <a:defRPr/>
                      </a:pPr>
                      <a:r>
                        <a:rPr lang="en-US" sz="999">
                          <a:solidFill>
                            <a:srgbClr val="000000"/>
                          </a:solidFill>
                          <a:latin typeface="Nunito Sans"/>
                          <a:ea typeface="Nunito Sans"/>
                          <a:cs typeface="Nunito Sans"/>
                          <a:sym typeface="Nunito Sans"/>
                        </a:rPr>
                        <a:t>Enthousiasme technologique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Attachement à des récits positifs sur la numérisation (accès libre l'information, réduction des inégalités, aide à la transition écologique,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dirty="0" err="1">
                          <a:solidFill>
                            <a:srgbClr val="000000"/>
                          </a:solidFill>
                          <a:latin typeface="Nunito Sans"/>
                          <a:ea typeface="Nunito Sans"/>
                          <a:cs typeface="Nunito Sans"/>
                          <a:sym typeface="Nunito Sans"/>
                        </a:rPr>
                        <a:t>Ça</a:t>
                      </a:r>
                      <a:r>
                        <a:rPr lang="en-US" sz="999" dirty="0">
                          <a:solidFill>
                            <a:srgbClr val="000000"/>
                          </a:solidFill>
                          <a:latin typeface="Nunito Sans"/>
                          <a:ea typeface="Nunito Sans"/>
                          <a:cs typeface="Nunito Sans"/>
                          <a:sym typeface="Nunito Sans"/>
                        </a:rPr>
                        <a:t> </a:t>
                      </a:r>
                      <a:r>
                        <a:rPr lang="en-US" sz="999" dirty="0" err="1">
                          <a:solidFill>
                            <a:srgbClr val="000000"/>
                          </a:solidFill>
                          <a:latin typeface="Nunito Sans"/>
                          <a:ea typeface="Nunito Sans"/>
                          <a:cs typeface="Nunito Sans"/>
                          <a:sym typeface="Nunito Sans"/>
                        </a:rPr>
                        <a:t>élargit</a:t>
                      </a:r>
                      <a:r>
                        <a:rPr lang="en-US" sz="999" dirty="0">
                          <a:solidFill>
                            <a:srgbClr val="000000"/>
                          </a:solidFill>
                          <a:latin typeface="Nunito Sans"/>
                          <a:ea typeface="Nunito Sans"/>
                          <a:cs typeface="Nunito Sans"/>
                          <a:sym typeface="Nunito Sans"/>
                        </a:rPr>
                        <a:t> le champ des possibles</a:t>
                      </a:r>
                      <a:endParaRPr lang="en-US" sz="1100" dirty="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4" name="TextBox 4"/>
          <p:cNvSpPr txBox="1"/>
          <p:nvPr/>
        </p:nvSpPr>
        <p:spPr>
          <a:xfrm>
            <a:off x="5683250" y="272534"/>
            <a:ext cx="1120750" cy="303929"/>
          </a:xfrm>
          <a:prstGeom prst="rect">
            <a:avLst/>
          </a:prstGeom>
        </p:spPr>
        <p:txBody>
          <a:bodyPr wrap="square" lIns="0" tIns="0" rIns="0" bIns="0" rtlCol="0" anchor="t">
            <a:spAutoFit/>
          </a:bodyPr>
          <a:lstStyle/>
          <a:p>
            <a:pPr marL="0" lvl="0" indent="0" algn="r">
              <a:lnSpc>
                <a:spcPts val="2184"/>
              </a:lnSpc>
            </a:pPr>
            <a:r>
              <a:rPr lang="en-US" sz="2400" i="1" spc="-120" dirty="0" err="1">
                <a:solidFill>
                  <a:srgbClr val="746B43"/>
                </a:solidFill>
                <a:latin typeface="Nunito Sans Italics"/>
                <a:ea typeface="Nunito Sans Italics"/>
                <a:cs typeface="Nunito Sans Italics"/>
                <a:sym typeface="Nunito Sans Italics"/>
              </a:rPr>
              <a:t>Contenu</a:t>
            </a:r>
            <a:endParaRPr lang="en-US" sz="2400" i="1" spc="-120" dirty="0">
              <a:solidFill>
                <a:srgbClr val="746B43"/>
              </a:solidFill>
              <a:latin typeface="Nunito Sans Italics"/>
              <a:ea typeface="Nunito Sans Italics"/>
              <a:cs typeface="Nunito Sans Italics"/>
              <a:sym typeface="Nunito Sans Italics"/>
            </a:endParaRPr>
          </a:p>
        </p:txBody>
      </p:sp>
      <p:sp>
        <p:nvSpPr>
          <p:cNvPr id="5" name="TextBox 5"/>
          <p:cNvSpPr txBox="1"/>
          <p:nvPr/>
        </p:nvSpPr>
        <p:spPr>
          <a:xfrm>
            <a:off x="756000" y="219702"/>
            <a:ext cx="2793650" cy="348109"/>
          </a:xfrm>
          <a:prstGeom prst="rect">
            <a:avLst/>
          </a:prstGeom>
        </p:spPr>
        <p:txBody>
          <a:bodyPr wrap="square" lIns="0" tIns="0" rIns="0" bIns="0" rtlCol="0" anchor="t">
            <a:spAutoFit/>
          </a:bodyPr>
          <a:lstStyle/>
          <a:p>
            <a:pPr marL="0" lvl="0" indent="0" algn="l">
              <a:lnSpc>
                <a:spcPts val="2547"/>
              </a:lnSpc>
            </a:pPr>
            <a:r>
              <a:rPr lang="en-US" sz="2799" spc="-139" dirty="0" err="1">
                <a:solidFill>
                  <a:srgbClr val="746B43"/>
                </a:solidFill>
                <a:latin typeface="Nunito Sans"/>
                <a:ea typeface="Nunito Sans"/>
                <a:cs typeface="Nunito Sans"/>
                <a:sym typeface="Nunito Sans"/>
              </a:rPr>
              <a:t>Analyse</a:t>
            </a:r>
            <a:r>
              <a:rPr lang="en-US" sz="2799" spc="-139" dirty="0">
                <a:solidFill>
                  <a:srgbClr val="746B43"/>
                </a:solidFill>
                <a:latin typeface="Nunito Sans"/>
                <a:ea typeface="Nunito Sans"/>
                <a:cs typeface="Nunito Sans"/>
                <a:sym typeface="Nunito Sans"/>
              </a:rPr>
              <a:t> qualitative</a:t>
            </a:r>
          </a:p>
        </p:txBody>
      </p:sp>
      <p:sp>
        <p:nvSpPr>
          <p:cNvPr id="6" name="TextBox 6"/>
          <p:cNvSpPr txBox="1"/>
          <p:nvPr/>
        </p:nvSpPr>
        <p:spPr>
          <a:xfrm>
            <a:off x="756000" y="1063423"/>
            <a:ext cx="6048000" cy="744601"/>
          </a:xfrm>
          <a:prstGeom prst="rect">
            <a:avLst/>
          </a:prstGeom>
        </p:spPr>
        <p:txBody>
          <a:bodyPr lIns="0" tIns="0" rIns="0" bIns="0" rtlCol="0" anchor="t">
            <a:spAutoFit/>
          </a:bodyPr>
          <a:lstStyle/>
          <a:p>
            <a:pPr algn="just">
              <a:lnSpc>
                <a:spcPts val="1428"/>
              </a:lnSpc>
            </a:pPr>
            <a:r>
              <a:rPr lang="en-US" sz="1200" spc="6">
                <a:solidFill>
                  <a:srgbClr val="746B43"/>
                </a:solidFill>
                <a:latin typeface="Nunito Sans"/>
                <a:ea typeface="Nunito Sans"/>
                <a:cs typeface="Nunito Sans"/>
                <a:sym typeface="Nunito Sans"/>
              </a:rPr>
              <a:t>Tableau représentant les différentes catégories de freins et de leviers au détachement identifiés :</a:t>
            </a:r>
          </a:p>
          <a:p>
            <a:pPr algn="just">
              <a:lnSpc>
                <a:spcPts val="1428"/>
              </a:lnSpc>
            </a:pPr>
            <a:endParaRPr lang="en-US" sz="1200" spc="6">
              <a:solidFill>
                <a:srgbClr val="746B43"/>
              </a:solidFill>
              <a:latin typeface="Nunito Sans"/>
              <a:ea typeface="Nunito Sans"/>
              <a:cs typeface="Nunito Sans"/>
              <a:sym typeface="Nunito Sans"/>
            </a:endParaRPr>
          </a:p>
          <a:p>
            <a:pPr algn="ctr">
              <a:lnSpc>
                <a:spcPts val="1665"/>
              </a:lnSpc>
            </a:pPr>
            <a:r>
              <a:rPr lang="en-US" sz="1399" b="1" i="1" spc="6">
                <a:solidFill>
                  <a:srgbClr val="746B43"/>
                </a:solidFill>
                <a:latin typeface="Nunito Sans Bold Italics"/>
                <a:ea typeface="Nunito Sans Bold Italics"/>
                <a:cs typeface="Nunito Sans Bold Italics"/>
                <a:sym typeface="Nunito Sans Bold Italics"/>
              </a:rPr>
              <a:t>Critères relatifs aux freins  </a:t>
            </a:r>
          </a:p>
        </p:txBody>
      </p:sp>
      <p:sp>
        <p:nvSpPr>
          <p:cNvPr id="7" name="TextBox 7"/>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graphicFrame>
        <p:nvGraphicFramePr>
          <p:cNvPr id="3" name="Table 3"/>
          <p:cNvGraphicFramePr>
            <a:graphicFrameLocks noGrp="1"/>
          </p:cNvGraphicFramePr>
          <p:nvPr/>
        </p:nvGraphicFramePr>
        <p:xfrm>
          <a:off x="378000" y="1563124"/>
          <a:ext cx="6804000" cy="5330188"/>
        </p:xfrm>
        <a:graphic>
          <a:graphicData uri="http://schemas.openxmlformats.org/drawingml/2006/table">
            <a:tbl>
              <a:tblPr/>
              <a:tblGrid>
                <a:gridCol w="1331634">
                  <a:extLst>
                    <a:ext uri="{9D8B030D-6E8A-4147-A177-3AD203B41FA5}">
                      <a16:colId xmlns:a16="http://schemas.microsoft.com/office/drawing/2014/main" val="20000"/>
                    </a:ext>
                  </a:extLst>
                </a:gridCol>
                <a:gridCol w="3273458">
                  <a:extLst>
                    <a:ext uri="{9D8B030D-6E8A-4147-A177-3AD203B41FA5}">
                      <a16:colId xmlns:a16="http://schemas.microsoft.com/office/drawing/2014/main" val="20001"/>
                    </a:ext>
                  </a:extLst>
                </a:gridCol>
                <a:gridCol w="2198908">
                  <a:extLst>
                    <a:ext uri="{9D8B030D-6E8A-4147-A177-3AD203B41FA5}">
                      <a16:colId xmlns:a16="http://schemas.microsoft.com/office/drawing/2014/main" val="20002"/>
                    </a:ext>
                  </a:extLst>
                </a:gridCol>
              </a:tblGrid>
              <a:tr h="324430">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Intitulé</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Détails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lnSpc>
                          <a:spcPts val="1820"/>
                        </a:lnSpc>
                        <a:defRPr/>
                      </a:pPr>
                      <a:r>
                        <a:rPr lang="en-US" sz="1300" b="1">
                          <a:solidFill>
                            <a:srgbClr val="000000"/>
                          </a:solidFill>
                          <a:latin typeface="Nunito Sans Bold"/>
                          <a:ea typeface="Nunito Sans Bold"/>
                          <a:cs typeface="Nunito Sans Bold"/>
                          <a:sym typeface="Nunito Sans Bold"/>
                        </a:rPr>
                        <a:t>Verbatim associé</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73159">
                <a:tc>
                  <a:txBody>
                    <a:bodyPr/>
                    <a:lstStyle/>
                    <a:p>
                      <a:pPr algn="l">
                        <a:lnSpc>
                          <a:spcPts val="1399"/>
                        </a:lnSpc>
                        <a:defRPr/>
                      </a:pPr>
                      <a:r>
                        <a:rPr lang="en-US" sz="999">
                          <a:solidFill>
                            <a:srgbClr val="000000"/>
                          </a:solidFill>
                          <a:latin typeface="Nunito Sans"/>
                          <a:ea typeface="Nunito Sans"/>
                          <a:cs typeface="Nunito Sans"/>
                          <a:sym typeface="Nunito Sans"/>
                        </a:rPr>
                        <a:t>Autonomie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Organisation qui rend libre l'utilisteur·ice de changer d'outil sur le plan pratique, légal, organisationnel,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Ça ne nous est pas imposé</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01149">
                <a:tc>
                  <a:txBody>
                    <a:bodyPr/>
                    <a:lstStyle/>
                    <a:p>
                      <a:pPr algn="l">
                        <a:lnSpc>
                          <a:spcPts val="1399"/>
                        </a:lnSpc>
                        <a:defRPr/>
                      </a:pPr>
                      <a:r>
                        <a:rPr lang="en-US" sz="999">
                          <a:solidFill>
                            <a:srgbClr val="000000"/>
                          </a:solidFill>
                          <a:latin typeface="Nunito Sans"/>
                          <a:ea typeface="Nunito Sans"/>
                          <a:cs typeface="Nunito Sans"/>
                          <a:sym typeface="Nunito Sans"/>
                        </a:rPr>
                        <a:t>Compétences et connaissances suffisantes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de compétences et connaissances par le/la répondant-e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sait comment faire pour changer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2906">
                <a:tc>
                  <a:txBody>
                    <a:bodyPr/>
                    <a:lstStyle/>
                    <a:p>
                      <a:pPr algn="l">
                        <a:lnSpc>
                          <a:spcPts val="1399"/>
                        </a:lnSpc>
                        <a:defRPr/>
                      </a:pPr>
                      <a:r>
                        <a:rPr lang="en-US" sz="999">
                          <a:solidFill>
                            <a:srgbClr val="000000"/>
                          </a:solidFill>
                          <a:latin typeface="Nunito Sans"/>
                          <a:ea typeface="Nunito Sans"/>
                          <a:cs typeface="Nunito Sans"/>
                          <a:sym typeface="Nunito Sans"/>
                        </a:rPr>
                        <a:t>Pressions internes/externes (+)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Envie de se sentir valorisé par ce détachement, inspiration ou pression par des personnes ne l'utilisant pas, volonté d'appartenance ou d'assistance aux non-utilisateur·ice·s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Les gens attendent de nous qu'on s'en éloigne / Les gens qui ne l'utilise pas m'inspirent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74940">
                <a:tc>
                  <a:txBody>
                    <a:bodyPr/>
                    <a:lstStyle/>
                    <a:p>
                      <a:pPr algn="l">
                        <a:lnSpc>
                          <a:spcPts val="1399"/>
                        </a:lnSpc>
                        <a:defRPr/>
                      </a:pPr>
                      <a:r>
                        <a:rPr lang="en-US" sz="999">
                          <a:solidFill>
                            <a:srgbClr val="000000"/>
                          </a:solidFill>
                          <a:latin typeface="Nunito Sans"/>
                          <a:ea typeface="Nunito Sans"/>
                          <a:cs typeface="Nunito Sans"/>
                          <a:sym typeface="Nunito Sans"/>
                        </a:rPr>
                        <a:t>Moyens disponibles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Temps, argent, humain</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a le temps et les moyens de changer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74940">
                <a:tc>
                  <a:txBody>
                    <a:bodyPr/>
                    <a:lstStyle/>
                    <a:p>
                      <a:pPr algn="l">
                        <a:lnSpc>
                          <a:spcPts val="1399"/>
                        </a:lnSpc>
                        <a:defRPr/>
                      </a:pPr>
                      <a:r>
                        <a:rPr lang="en-US" sz="999">
                          <a:solidFill>
                            <a:srgbClr val="000000"/>
                          </a:solidFill>
                          <a:latin typeface="Nunito Sans"/>
                          <a:ea typeface="Nunito Sans"/>
                          <a:cs typeface="Nunito Sans"/>
                          <a:sym typeface="Nunito Sans"/>
                        </a:rPr>
                        <a:t>Habitudes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Savoir faire dénumérisé général ou spécifique à l'outil dans l'organisation</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a l'habitude de faire sans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74940">
                <a:tc>
                  <a:txBody>
                    <a:bodyPr/>
                    <a:lstStyle/>
                    <a:p>
                      <a:pPr algn="l">
                        <a:lnSpc>
                          <a:spcPts val="1399"/>
                        </a:lnSpc>
                        <a:defRPr/>
                      </a:pPr>
                      <a:r>
                        <a:rPr lang="en-US" sz="999">
                          <a:solidFill>
                            <a:srgbClr val="000000"/>
                          </a:solidFill>
                          <a:latin typeface="Nunito Sans"/>
                          <a:ea typeface="Nunito Sans"/>
                          <a:cs typeface="Nunito Sans"/>
                          <a:sym typeface="Nunito Sans"/>
                        </a:rPr>
                        <a:t>Alternative existante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L'alternative peut être technique ou non : changement de pratique, renoncement comme alternative en soit, …</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On pourrait faire autrement / On pourrait s'en passer</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74940">
                <a:tc>
                  <a:txBody>
                    <a:bodyPr/>
                    <a:lstStyle/>
                    <a:p>
                      <a:pPr algn="l">
                        <a:lnSpc>
                          <a:spcPts val="1399"/>
                        </a:lnSpc>
                        <a:defRPr/>
                      </a:pPr>
                      <a:r>
                        <a:rPr lang="en-US" sz="999">
                          <a:solidFill>
                            <a:srgbClr val="000000"/>
                          </a:solidFill>
                          <a:latin typeface="Nunito Sans"/>
                          <a:ea typeface="Nunito Sans"/>
                          <a:cs typeface="Nunito Sans"/>
                          <a:sym typeface="Nunito Sans"/>
                        </a:rPr>
                        <a:t>Nécessité de changement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de la nécessité de changement, par exemple par la sensibilisation aux impacts du numérique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Je pense que c'est important de faire autrement</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9392">
                <a:tc>
                  <a:txBody>
                    <a:bodyPr/>
                    <a:lstStyle/>
                    <a:p>
                      <a:pPr algn="l">
                        <a:lnSpc>
                          <a:spcPts val="1399"/>
                        </a:lnSpc>
                        <a:defRPr/>
                      </a:pPr>
                      <a:r>
                        <a:rPr lang="en-US" sz="999">
                          <a:solidFill>
                            <a:srgbClr val="000000"/>
                          </a:solidFill>
                          <a:latin typeface="Nunito Sans"/>
                          <a:ea typeface="Nunito Sans"/>
                          <a:cs typeface="Nunito Sans"/>
                          <a:sym typeface="Nunito Sans"/>
                        </a:rPr>
                        <a:t>Aversion à la technologie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L'utilisateur·ice n'aime pas utiliser l'outil, ou en a une perception négative.</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Je n'aime pas cet outil</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9392">
                <a:tc>
                  <a:txBody>
                    <a:bodyPr/>
                    <a:lstStyle/>
                    <a:p>
                      <a:pPr algn="l">
                        <a:lnSpc>
                          <a:spcPts val="1399"/>
                        </a:lnSpc>
                        <a:defRPr/>
                      </a:pPr>
                      <a:r>
                        <a:rPr lang="en-US" sz="999">
                          <a:solidFill>
                            <a:srgbClr val="000000"/>
                          </a:solidFill>
                          <a:latin typeface="Nunito Sans"/>
                          <a:ea typeface="Nunito Sans"/>
                          <a:cs typeface="Nunito Sans"/>
                          <a:sym typeface="Nunito Sans"/>
                        </a:rPr>
                        <a:t>Gains directs</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Perception d’un gain ou d’un bénéfice direct : gain de temps, d’argent, simplicité, indépendance, etc...</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399"/>
                        </a:lnSpc>
                        <a:defRPr/>
                      </a:pPr>
                      <a:r>
                        <a:rPr lang="en-US" sz="999">
                          <a:solidFill>
                            <a:srgbClr val="000000"/>
                          </a:solidFill>
                          <a:latin typeface="Nunito Sans"/>
                          <a:ea typeface="Nunito Sans"/>
                          <a:cs typeface="Nunito Sans"/>
                          <a:sym typeface="Nunito Sans"/>
                        </a:rPr>
                        <a:t>Ne pas l’utiliser serait avantageux</a:t>
                      </a:r>
                      <a:endParaRPr lang="en-US" sz="1100"/>
                    </a:p>
                  </a:txBody>
                  <a:tcPr marL="19050" marR="19050" marT="19050" marB="190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4" name="TextBox 4"/>
          <p:cNvSpPr txBox="1"/>
          <p:nvPr/>
        </p:nvSpPr>
        <p:spPr>
          <a:xfrm>
            <a:off x="5683250" y="272534"/>
            <a:ext cx="1120750" cy="303929"/>
          </a:xfrm>
          <a:prstGeom prst="rect">
            <a:avLst/>
          </a:prstGeom>
        </p:spPr>
        <p:txBody>
          <a:bodyPr wrap="square" lIns="0" tIns="0" rIns="0" bIns="0" rtlCol="0" anchor="t">
            <a:spAutoFit/>
          </a:bodyPr>
          <a:lstStyle/>
          <a:p>
            <a:pPr marL="0" lvl="0" indent="0" algn="r">
              <a:lnSpc>
                <a:spcPts val="2184"/>
              </a:lnSpc>
            </a:pPr>
            <a:r>
              <a:rPr lang="en-US" sz="2400" i="1" spc="-120" dirty="0" err="1">
                <a:solidFill>
                  <a:srgbClr val="746B43"/>
                </a:solidFill>
                <a:latin typeface="Nunito Sans Italics"/>
                <a:ea typeface="Nunito Sans Italics"/>
                <a:cs typeface="Nunito Sans Italics"/>
                <a:sym typeface="Nunito Sans Italics"/>
              </a:rPr>
              <a:t>Contenu</a:t>
            </a:r>
            <a:endParaRPr lang="en-US" sz="2400" i="1" spc="-120" dirty="0">
              <a:solidFill>
                <a:srgbClr val="746B43"/>
              </a:solidFill>
              <a:latin typeface="Nunito Sans Italics"/>
              <a:ea typeface="Nunito Sans Italics"/>
              <a:cs typeface="Nunito Sans Italics"/>
              <a:sym typeface="Nunito Sans Italics"/>
            </a:endParaRPr>
          </a:p>
        </p:txBody>
      </p:sp>
      <p:sp>
        <p:nvSpPr>
          <p:cNvPr id="5" name="TextBox 5"/>
          <p:cNvSpPr txBox="1"/>
          <p:nvPr/>
        </p:nvSpPr>
        <p:spPr>
          <a:xfrm>
            <a:off x="756000" y="219702"/>
            <a:ext cx="2717450" cy="348109"/>
          </a:xfrm>
          <a:prstGeom prst="rect">
            <a:avLst/>
          </a:prstGeom>
        </p:spPr>
        <p:txBody>
          <a:bodyPr wrap="square" lIns="0" tIns="0" rIns="0" bIns="0" rtlCol="0" anchor="t">
            <a:spAutoFit/>
          </a:bodyPr>
          <a:lstStyle/>
          <a:p>
            <a:pPr marL="0" lvl="0" indent="0" algn="l">
              <a:lnSpc>
                <a:spcPts val="2547"/>
              </a:lnSpc>
            </a:pPr>
            <a:r>
              <a:rPr lang="en-US" sz="2799" spc="-139" dirty="0" err="1">
                <a:solidFill>
                  <a:srgbClr val="746B43"/>
                </a:solidFill>
                <a:latin typeface="Nunito Sans"/>
                <a:ea typeface="Nunito Sans"/>
                <a:cs typeface="Nunito Sans"/>
                <a:sym typeface="Nunito Sans"/>
              </a:rPr>
              <a:t>Analyse</a:t>
            </a:r>
            <a:r>
              <a:rPr lang="en-US" sz="2799" spc="-139" dirty="0">
                <a:solidFill>
                  <a:srgbClr val="746B43"/>
                </a:solidFill>
                <a:latin typeface="Nunito Sans"/>
                <a:ea typeface="Nunito Sans"/>
                <a:cs typeface="Nunito Sans"/>
                <a:sym typeface="Nunito Sans"/>
              </a:rPr>
              <a:t> qualitative</a:t>
            </a:r>
          </a:p>
        </p:txBody>
      </p:sp>
      <p:sp>
        <p:nvSpPr>
          <p:cNvPr id="6" name="TextBox 6"/>
          <p:cNvSpPr txBox="1"/>
          <p:nvPr/>
        </p:nvSpPr>
        <p:spPr>
          <a:xfrm>
            <a:off x="756000" y="1170821"/>
            <a:ext cx="6048000" cy="211328"/>
          </a:xfrm>
          <a:prstGeom prst="rect">
            <a:avLst/>
          </a:prstGeom>
        </p:spPr>
        <p:txBody>
          <a:bodyPr lIns="0" tIns="0" rIns="0" bIns="0" rtlCol="0" anchor="t">
            <a:spAutoFit/>
          </a:bodyPr>
          <a:lstStyle/>
          <a:p>
            <a:pPr algn="ctr">
              <a:lnSpc>
                <a:spcPts val="1665"/>
              </a:lnSpc>
            </a:pPr>
            <a:r>
              <a:rPr lang="en-US" sz="1399" b="1" i="1" spc="6">
                <a:solidFill>
                  <a:srgbClr val="746B43"/>
                </a:solidFill>
                <a:latin typeface="Nunito Sans Bold Italics"/>
                <a:ea typeface="Nunito Sans Bold Italics"/>
                <a:cs typeface="Nunito Sans Bold Italics"/>
                <a:sym typeface="Nunito Sans Bold Italics"/>
              </a:rPr>
              <a:t>Critères relatifs aux leviers </a:t>
            </a:r>
          </a:p>
        </p:txBody>
      </p:sp>
      <p:sp>
        <p:nvSpPr>
          <p:cNvPr id="7" name="TextBox 7"/>
          <p:cNvSpPr txBox="1"/>
          <p:nvPr/>
        </p:nvSpPr>
        <p:spPr>
          <a:xfrm>
            <a:off x="3733883" y="10339742"/>
            <a:ext cx="92075"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3" name="Freeform 3"/>
          <p:cNvSpPr/>
          <p:nvPr/>
        </p:nvSpPr>
        <p:spPr>
          <a:xfrm>
            <a:off x="315483" y="1706283"/>
            <a:ext cx="4450747" cy="2819400"/>
          </a:xfrm>
          <a:custGeom>
            <a:avLst/>
            <a:gdLst/>
            <a:ahLst/>
            <a:cxnLst/>
            <a:rect l="l" t="t" r="r" b="b"/>
            <a:pathLst>
              <a:path w="4450747" h="2819400">
                <a:moveTo>
                  <a:pt x="0" y="0"/>
                </a:moveTo>
                <a:lnTo>
                  <a:pt x="4450746" y="0"/>
                </a:lnTo>
                <a:lnTo>
                  <a:pt x="4450746" y="2819400"/>
                </a:lnTo>
                <a:lnTo>
                  <a:pt x="0" y="2819400"/>
                </a:lnTo>
                <a:lnTo>
                  <a:pt x="0" y="0"/>
                </a:lnTo>
                <a:close/>
              </a:path>
            </a:pathLst>
          </a:custGeom>
          <a:blipFill>
            <a:blip r:embed="rId2"/>
            <a:stretch>
              <a:fillRect t="-14623"/>
            </a:stretch>
          </a:blipFill>
        </p:spPr>
        <p:txBody>
          <a:bodyPr/>
          <a:lstStyle/>
          <a:p>
            <a:endParaRPr lang="fr-FR"/>
          </a:p>
        </p:txBody>
      </p:sp>
      <p:sp>
        <p:nvSpPr>
          <p:cNvPr id="4" name="Freeform 4"/>
          <p:cNvSpPr/>
          <p:nvPr/>
        </p:nvSpPr>
        <p:spPr>
          <a:xfrm>
            <a:off x="443919" y="5494322"/>
            <a:ext cx="4193874" cy="2762714"/>
          </a:xfrm>
          <a:custGeom>
            <a:avLst/>
            <a:gdLst/>
            <a:ahLst/>
            <a:cxnLst/>
            <a:rect l="l" t="t" r="r" b="b"/>
            <a:pathLst>
              <a:path w="4193874" h="2762714">
                <a:moveTo>
                  <a:pt x="0" y="0"/>
                </a:moveTo>
                <a:lnTo>
                  <a:pt x="4193874" y="0"/>
                </a:lnTo>
                <a:lnTo>
                  <a:pt x="4193874" y="2762714"/>
                </a:lnTo>
                <a:lnTo>
                  <a:pt x="0" y="2762714"/>
                </a:lnTo>
                <a:lnTo>
                  <a:pt x="0" y="0"/>
                </a:lnTo>
                <a:close/>
              </a:path>
            </a:pathLst>
          </a:custGeom>
          <a:blipFill>
            <a:blip r:embed="rId3"/>
            <a:stretch>
              <a:fillRect/>
            </a:stretch>
          </a:blipFill>
        </p:spPr>
        <p:txBody>
          <a:bodyPr/>
          <a:lstStyle/>
          <a:p>
            <a:endParaRPr lang="fr-FR"/>
          </a:p>
        </p:txBody>
      </p:sp>
      <p:sp>
        <p:nvSpPr>
          <p:cNvPr id="5" name="Freeform 5"/>
          <p:cNvSpPr/>
          <p:nvPr/>
        </p:nvSpPr>
        <p:spPr>
          <a:xfrm>
            <a:off x="5091152" y="2136076"/>
            <a:ext cx="133421" cy="2370442"/>
          </a:xfrm>
          <a:custGeom>
            <a:avLst/>
            <a:gdLst/>
            <a:ahLst/>
            <a:cxnLst/>
            <a:rect l="l" t="t" r="r" b="b"/>
            <a:pathLst>
              <a:path w="133421" h="2370442">
                <a:moveTo>
                  <a:pt x="0" y="0"/>
                </a:moveTo>
                <a:lnTo>
                  <a:pt x="133420" y="0"/>
                </a:lnTo>
                <a:lnTo>
                  <a:pt x="133420" y="2370442"/>
                </a:lnTo>
                <a:lnTo>
                  <a:pt x="0" y="2370442"/>
                </a:lnTo>
                <a:lnTo>
                  <a:pt x="0" y="0"/>
                </a:lnTo>
                <a:close/>
              </a:path>
            </a:pathLst>
          </a:custGeom>
          <a:blipFill>
            <a:blip r:embed="rId4"/>
            <a:stretch>
              <a:fillRect r="-55458"/>
            </a:stretch>
          </a:blipFill>
        </p:spPr>
        <p:txBody>
          <a:bodyPr/>
          <a:lstStyle/>
          <a:p>
            <a:endParaRPr lang="fr-FR"/>
          </a:p>
        </p:txBody>
      </p:sp>
      <p:sp>
        <p:nvSpPr>
          <p:cNvPr id="6" name="TextBox 6"/>
          <p:cNvSpPr txBox="1"/>
          <p:nvPr/>
        </p:nvSpPr>
        <p:spPr>
          <a:xfrm>
            <a:off x="4006851" y="272534"/>
            <a:ext cx="2797150" cy="303929"/>
          </a:xfrm>
          <a:prstGeom prst="rect">
            <a:avLst/>
          </a:prstGeom>
        </p:spPr>
        <p:txBody>
          <a:bodyPr wrap="square" lIns="0" tIns="0" rIns="0" bIns="0" rtlCol="0" anchor="t">
            <a:spAutoFit/>
          </a:bodyPr>
          <a:lstStyle/>
          <a:p>
            <a:pPr marL="0" lvl="0" indent="0" algn="r">
              <a:lnSpc>
                <a:spcPts val="2184"/>
              </a:lnSpc>
            </a:pPr>
            <a:r>
              <a:rPr lang="en-US" sz="2400" i="1" spc="-120" dirty="0">
                <a:solidFill>
                  <a:srgbClr val="746B43"/>
                </a:solidFill>
                <a:latin typeface="Nunito Sans Italics"/>
                <a:ea typeface="Nunito Sans Italics"/>
                <a:cs typeface="Nunito Sans Italics"/>
                <a:sym typeface="Nunito Sans Italics"/>
              </a:rPr>
              <a:t>Graphs </a:t>
            </a:r>
            <a:r>
              <a:rPr lang="en-US" sz="2400" i="1" spc="-120" dirty="0" err="1">
                <a:solidFill>
                  <a:srgbClr val="746B43"/>
                </a:solidFill>
                <a:latin typeface="Nunito Sans Italics"/>
                <a:ea typeface="Nunito Sans Italics"/>
                <a:cs typeface="Nunito Sans Italics"/>
                <a:sym typeface="Nunito Sans Italics"/>
              </a:rPr>
              <a:t>d’attachement</a:t>
            </a:r>
            <a:endParaRPr lang="en-US" sz="2400" i="1" spc="-120" dirty="0">
              <a:solidFill>
                <a:srgbClr val="746B43"/>
              </a:solidFill>
              <a:latin typeface="Nunito Sans Italics"/>
              <a:ea typeface="Nunito Sans Italics"/>
              <a:cs typeface="Nunito Sans Italics"/>
              <a:sym typeface="Nunito Sans Italics"/>
            </a:endParaRPr>
          </a:p>
        </p:txBody>
      </p:sp>
      <p:sp>
        <p:nvSpPr>
          <p:cNvPr id="7" name="TextBox 7"/>
          <p:cNvSpPr txBox="1"/>
          <p:nvPr/>
        </p:nvSpPr>
        <p:spPr>
          <a:xfrm>
            <a:off x="315482" y="1061262"/>
            <a:ext cx="1666247" cy="346249"/>
          </a:xfrm>
          <a:prstGeom prst="rect">
            <a:avLst/>
          </a:prstGeom>
        </p:spPr>
        <p:txBody>
          <a:bodyPr wrap="square" lIns="0" tIns="0" rIns="0" bIns="0" rtlCol="0" anchor="t">
            <a:spAutoFit/>
          </a:bodyPr>
          <a:lstStyle/>
          <a:p>
            <a:pPr marL="0" lvl="0" indent="0" algn="just">
              <a:lnSpc>
                <a:spcPts val="2799"/>
              </a:lnSpc>
              <a:spcBef>
                <a:spcPct val="0"/>
              </a:spcBef>
            </a:pPr>
            <a:r>
              <a:rPr lang="en-US" sz="1999" b="1" spc="9" dirty="0" err="1">
                <a:solidFill>
                  <a:srgbClr val="746B43"/>
                </a:solidFill>
                <a:latin typeface="Nunito Sans Bold"/>
                <a:ea typeface="Nunito Sans Bold"/>
                <a:cs typeface="Nunito Sans Bold"/>
                <a:sym typeface="Nunito Sans Bold"/>
              </a:rPr>
              <a:t>Fonction</a:t>
            </a:r>
            <a:r>
              <a:rPr lang="en-US" sz="1999" b="1" spc="9" dirty="0">
                <a:solidFill>
                  <a:srgbClr val="746B43"/>
                </a:solidFill>
                <a:latin typeface="Nunito Sans Bold"/>
                <a:ea typeface="Nunito Sans Bold"/>
                <a:cs typeface="Nunito Sans Bold"/>
                <a:sym typeface="Nunito Sans Bold"/>
              </a:rPr>
              <a:t> n°1</a:t>
            </a:r>
          </a:p>
        </p:txBody>
      </p:sp>
      <p:sp>
        <p:nvSpPr>
          <p:cNvPr id="8" name="TextBox 8"/>
          <p:cNvSpPr txBox="1"/>
          <p:nvPr/>
        </p:nvSpPr>
        <p:spPr>
          <a:xfrm>
            <a:off x="311983" y="4966602"/>
            <a:ext cx="1557767" cy="346249"/>
          </a:xfrm>
          <a:prstGeom prst="rect">
            <a:avLst/>
          </a:prstGeom>
        </p:spPr>
        <p:txBody>
          <a:bodyPr wrap="square" lIns="0" tIns="0" rIns="0" bIns="0" rtlCol="0" anchor="t">
            <a:spAutoFit/>
          </a:bodyPr>
          <a:lstStyle/>
          <a:p>
            <a:pPr marL="0" lvl="0" indent="0" algn="just">
              <a:lnSpc>
                <a:spcPts val="2799"/>
              </a:lnSpc>
              <a:spcBef>
                <a:spcPct val="0"/>
              </a:spcBef>
            </a:pPr>
            <a:r>
              <a:rPr lang="en-US" sz="1999" b="1" spc="9" dirty="0" err="1">
                <a:solidFill>
                  <a:srgbClr val="746B43"/>
                </a:solidFill>
                <a:latin typeface="Nunito Sans Bold"/>
                <a:ea typeface="Nunito Sans Bold"/>
                <a:cs typeface="Nunito Sans Bold"/>
                <a:sym typeface="Nunito Sans Bold"/>
              </a:rPr>
              <a:t>Fonction</a:t>
            </a:r>
            <a:r>
              <a:rPr lang="en-US" sz="1999" b="1" spc="9" dirty="0">
                <a:solidFill>
                  <a:srgbClr val="746B43"/>
                </a:solidFill>
                <a:latin typeface="Nunito Sans Bold"/>
                <a:ea typeface="Nunito Sans Bold"/>
                <a:cs typeface="Nunito Sans Bold"/>
                <a:sym typeface="Nunito Sans Bold"/>
              </a:rPr>
              <a:t> n°2</a:t>
            </a:r>
          </a:p>
        </p:txBody>
      </p:sp>
      <p:sp>
        <p:nvSpPr>
          <p:cNvPr id="9" name="TextBox 9"/>
          <p:cNvSpPr txBox="1"/>
          <p:nvPr/>
        </p:nvSpPr>
        <p:spPr>
          <a:xfrm>
            <a:off x="5382778" y="4835494"/>
            <a:ext cx="1861739" cy="3331845"/>
          </a:xfrm>
          <a:prstGeom prst="rect">
            <a:avLst/>
          </a:prstGeom>
        </p:spPr>
        <p:txBody>
          <a:bodyPr lIns="0" tIns="0" rIns="0" bIns="0" rtlCol="0" anchor="t">
            <a:spAutoFit/>
          </a:bodyPr>
          <a:lstStyle/>
          <a:p>
            <a:pPr algn="l">
              <a:lnSpc>
                <a:spcPts val="1679"/>
              </a:lnSpc>
            </a:pPr>
            <a:r>
              <a:rPr lang="en-US" sz="1200" b="1" i="1" spc="6">
                <a:solidFill>
                  <a:srgbClr val="746B43"/>
                </a:solidFill>
                <a:latin typeface="Nunito Sans Bold Italics"/>
                <a:ea typeface="Nunito Sans Bold Italics"/>
                <a:cs typeface="Nunito Sans Bold Italics"/>
                <a:sym typeface="Nunito Sans Bold Italics"/>
              </a:rPr>
              <a:t>Échelle d'utilisation</a:t>
            </a:r>
          </a:p>
          <a:p>
            <a:pPr algn="l">
              <a:lnSpc>
                <a:spcPts val="1679"/>
              </a:lnSpc>
            </a:pPr>
            <a:r>
              <a:rPr lang="en-US" sz="1200" b="1" spc="6">
                <a:solidFill>
                  <a:srgbClr val="746B43"/>
                </a:solidFill>
                <a:latin typeface="Nunito Sans Bold"/>
                <a:ea typeface="Nunito Sans Bold"/>
                <a:cs typeface="Nunito Sans Bold"/>
                <a:sym typeface="Nunito Sans Bold"/>
              </a:rPr>
              <a:t>(</a:t>
            </a:r>
            <a:r>
              <a:rPr lang="en-US" sz="1200" i="1" spc="6">
                <a:solidFill>
                  <a:srgbClr val="746B43"/>
                </a:solidFill>
                <a:latin typeface="Nunito Sans Italics"/>
                <a:ea typeface="Nunito Sans Italics"/>
                <a:cs typeface="Nunito Sans Italics"/>
                <a:sym typeface="Nunito Sans Italics"/>
              </a:rPr>
              <a:t>à spécifier en échelon d’utilisation pour le cas étudié)</a:t>
            </a:r>
          </a:p>
          <a:p>
            <a:pPr algn="l">
              <a:lnSpc>
                <a:spcPts val="1679"/>
              </a:lnSpc>
            </a:pPr>
            <a:endParaRPr lang="en-US" sz="1200" i="1" spc="6">
              <a:solidFill>
                <a:srgbClr val="746B43"/>
              </a:solidFill>
              <a:latin typeface="Nunito Sans Italics"/>
              <a:ea typeface="Nunito Sans Italics"/>
              <a:cs typeface="Nunito Sans Italics"/>
              <a:sym typeface="Nunito Sans Italics"/>
            </a:endParaRPr>
          </a:p>
          <a:p>
            <a:pPr algn="l">
              <a:lnSpc>
                <a:spcPts val="1679"/>
              </a:lnSpc>
            </a:pPr>
            <a:r>
              <a:rPr lang="en-US" sz="1200" b="1" spc="6">
                <a:solidFill>
                  <a:srgbClr val="746B43"/>
                </a:solidFill>
                <a:latin typeface="Nunito Sans Bold"/>
                <a:ea typeface="Nunito Sans Bold"/>
                <a:cs typeface="Nunito Sans Bold"/>
                <a:sym typeface="Nunito Sans Bold"/>
              </a:rPr>
              <a:t>Très utilisé</a:t>
            </a: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algn="l">
              <a:lnSpc>
                <a:spcPts val="1679"/>
              </a:lnSpc>
            </a:pPr>
            <a:endParaRPr lang="en-US" sz="1200" b="1" spc="6">
              <a:solidFill>
                <a:srgbClr val="746B43"/>
              </a:solidFill>
              <a:latin typeface="Nunito Sans Bold"/>
              <a:ea typeface="Nunito Sans Bold"/>
              <a:cs typeface="Nunito Sans Bold"/>
              <a:sym typeface="Nunito Sans Bold"/>
            </a:endParaRPr>
          </a:p>
          <a:p>
            <a:pPr marL="0" lvl="0" indent="0" algn="l">
              <a:lnSpc>
                <a:spcPts val="1679"/>
              </a:lnSpc>
            </a:pPr>
            <a:r>
              <a:rPr lang="en-US" sz="1200" b="1" spc="6">
                <a:solidFill>
                  <a:srgbClr val="746B43"/>
                </a:solidFill>
                <a:latin typeface="Nunito Sans Bold"/>
                <a:ea typeface="Nunito Sans Bold"/>
                <a:cs typeface="Nunito Sans Bold"/>
                <a:sym typeface="Nunito Sans Bold"/>
              </a:rPr>
              <a:t>Peu utilisé</a:t>
            </a:r>
          </a:p>
        </p:txBody>
      </p:sp>
      <p:sp>
        <p:nvSpPr>
          <p:cNvPr id="10" name="TextBox 10"/>
          <p:cNvSpPr txBox="1"/>
          <p:nvPr/>
        </p:nvSpPr>
        <p:spPr>
          <a:xfrm>
            <a:off x="443919" y="8754646"/>
            <a:ext cx="3541963" cy="330200"/>
          </a:xfrm>
          <a:prstGeom prst="rect">
            <a:avLst/>
          </a:prstGeom>
        </p:spPr>
        <p:txBody>
          <a:bodyPr lIns="0" tIns="0" rIns="0" bIns="0" rtlCol="0" anchor="t">
            <a:spAutoFit/>
          </a:bodyPr>
          <a:lstStyle/>
          <a:p>
            <a:pPr marL="0" lvl="0" indent="0" algn="just">
              <a:lnSpc>
                <a:spcPts val="2799"/>
              </a:lnSpc>
              <a:spcBef>
                <a:spcPct val="0"/>
              </a:spcBef>
            </a:pPr>
            <a:r>
              <a:rPr lang="en-US" sz="1999" b="1" spc="9">
                <a:solidFill>
                  <a:srgbClr val="746B43"/>
                </a:solidFill>
                <a:latin typeface="Nunito Sans Bold"/>
                <a:ea typeface="Nunito Sans Bold"/>
                <a:cs typeface="Nunito Sans Bold"/>
                <a:sym typeface="Nunito Sans Bold"/>
              </a:rPr>
              <a:t>Autres outils non quantifiés :</a:t>
            </a:r>
          </a:p>
        </p:txBody>
      </p:sp>
      <p:sp>
        <p:nvSpPr>
          <p:cNvPr id="11" name="TextBox 11"/>
          <p:cNvSpPr txBox="1"/>
          <p:nvPr/>
        </p:nvSpPr>
        <p:spPr>
          <a:xfrm>
            <a:off x="443919" y="9189621"/>
            <a:ext cx="2920818" cy="557784"/>
          </a:xfrm>
          <a:prstGeom prst="rect">
            <a:avLst/>
          </a:prstGeom>
        </p:spPr>
        <p:txBody>
          <a:bodyPr lIns="0" tIns="0" rIns="0" bIns="0" rtlCol="0" anchor="t">
            <a:spAutoFit/>
          </a:bodyPr>
          <a:lstStyle/>
          <a:p>
            <a:pPr marL="259080" lvl="1" indent="-129540" algn="l">
              <a:lnSpc>
                <a:spcPts val="1428"/>
              </a:lnSpc>
              <a:buFont typeface="Arial"/>
              <a:buChar char="•"/>
            </a:pPr>
            <a:r>
              <a:rPr lang="en-US" sz="1200" spc="6">
                <a:solidFill>
                  <a:srgbClr val="746B43"/>
                </a:solidFill>
                <a:latin typeface="Nunito Sans"/>
                <a:ea typeface="Nunito Sans"/>
                <a:cs typeface="Nunito Sans"/>
                <a:sym typeface="Nunito Sans"/>
              </a:rPr>
              <a:t>Outil non quantifié n°1</a:t>
            </a:r>
          </a:p>
          <a:p>
            <a:pPr marL="259080" lvl="1" indent="-129540" algn="l">
              <a:lnSpc>
                <a:spcPts val="1428"/>
              </a:lnSpc>
              <a:buFont typeface="Arial"/>
              <a:buChar char="•"/>
            </a:pPr>
            <a:r>
              <a:rPr lang="en-US" sz="1200" spc="6">
                <a:solidFill>
                  <a:srgbClr val="746B43"/>
                </a:solidFill>
                <a:latin typeface="Nunito Sans"/>
                <a:ea typeface="Nunito Sans"/>
                <a:cs typeface="Nunito Sans"/>
                <a:sym typeface="Nunito Sans"/>
              </a:rPr>
              <a:t>Outil non quantifié n°2</a:t>
            </a:r>
          </a:p>
          <a:p>
            <a:pPr marL="259080" lvl="1" indent="-129540" algn="l">
              <a:lnSpc>
                <a:spcPts val="1428"/>
              </a:lnSpc>
              <a:buFont typeface="Arial"/>
              <a:buChar char="•"/>
            </a:pPr>
            <a:r>
              <a:rPr lang="en-US" sz="1200" u="none" spc="6">
                <a:solidFill>
                  <a:srgbClr val="746B43"/>
                </a:solidFill>
                <a:latin typeface="Nunito Sans"/>
                <a:ea typeface="Nunito Sans"/>
                <a:cs typeface="Nunito Sans"/>
                <a:sym typeface="Nunito Sans"/>
              </a:rPr>
              <a:t>...</a:t>
            </a:r>
          </a:p>
        </p:txBody>
      </p:sp>
      <p:sp>
        <p:nvSpPr>
          <p:cNvPr id="12" name="TextBox 12"/>
          <p:cNvSpPr txBox="1"/>
          <p:nvPr/>
        </p:nvSpPr>
        <p:spPr>
          <a:xfrm>
            <a:off x="431303" y="235630"/>
            <a:ext cx="2946050" cy="348109"/>
          </a:xfrm>
          <a:prstGeom prst="rect">
            <a:avLst/>
          </a:prstGeom>
        </p:spPr>
        <p:txBody>
          <a:bodyPr wrap="square" lIns="0" tIns="0" rIns="0" bIns="0" rtlCol="0" anchor="t">
            <a:spAutoFit/>
          </a:bodyPr>
          <a:lstStyle/>
          <a:p>
            <a:pPr marL="0" lvl="0" indent="0" algn="l">
              <a:lnSpc>
                <a:spcPts val="2547"/>
              </a:lnSpc>
            </a:pPr>
            <a:r>
              <a:rPr lang="en-US" sz="2799" spc="-139" dirty="0" err="1">
                <a:solidFill>
                  <a:srgbClr val="746B43"/>
                </a:solidFill>
                <a:latin typeface="Nunito Sans"/>
                <a:ea typeface="Nunito Sans"/>
                <a:cs typeface="Nunito Sans"/>
                <a:sym typeface="Nunito Sans"/>
              </a:rPr>
              <a:t>Analyse</a:t>
            </a:r>
            <a:r>
              <a:rPr lang="en-US" sz="2799" spc="-139" dirty="0">
                <a:solidFill>
                  <a:srgbClr val="746B43"/>
                </a:solidFill>
                <a:latin typeface="Nunito Sans"/>
                <a:ea typeface="Nunito Sans"/>
                <a:cs typeface="Nunito Sans"/>
                <a:sym typeface="Nunito Sans"/>
              </a:rPr>
              <a:t> quantitative</a:t>
            </a:r>
          </a:p>
        </p:txBody>
      </p:sp>
      <p:sp>
        <p:nvSpPr>
          <p:cNvPr id="13" name="TextBox 13"/>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7</a:t>
            </a:r>
          </a:p>
        </p:txBody>
      </p:sp>
      <p:sp>
        <p:nvSpPr>
          <p:cNvPr id="14" name="Freeform 14"/>
          <p:cNvSpPr/>
          <p:nvPr/>
        </p:nvSpPr>
        <p:spPr>
          <a:xfrm>
            <a:off x="5091152" y="5886594"/>
            <a:ext cx="133421" cy="2370442"/>
          </a:xfrm>
          <a:custGeom>
            <a:avLst/>
            <a:gdLst/>
            <a:ahLst/>
            <a:cxnLst/>
            <a:rect l="l" t="t" r="r" b="b"/>
            <a:pathLst>
              <a:path w="133421" h="2370442">
                <a:moveTo>
                  <a:pt x="0" y="0"/>
                </a:moveTo>
                <a:lnTo>
                  <a:pt x="133420" y="0"/>
                </a:lnTo>
                <a:lnTo>
                  <a:pt x="133420" y="2370442"/>
                </a:lnTo>
                <a:lnTo>
                  <a:pt x="0" y="2370442"/>
                </a:lnTo>
                <a:lnTo>
                  <a:pt x="0" y="0"/>
                </a:lnTo>
                <a:close/>
              </a:path>
            </a:pathLst>
          </a:custGeom>
          <a:blipFill>
            <a:blip r:embed="rId4"/>
            <a:stretch>
              <a:fillRect r="-55458"/>
            </a:stretch>
          </a:blipFill>
        </p:spPr>
        <p:txBody>
          <a:bodyPr/>
          <a:lstStyle/>
          <a:p>
            <a:endParaRPr lang="fr-FR"/>
          </a:p>
        </p:txBody>
      </p:sp>
      <p:sp>
        <p:nvSpPr>
          <p:cNvPr id="15" name="TextBox 15"/>
          <p:cNvSpPr txBox="1"/>
          <p:nvPr/>
        </p:nvSpPr>
        <p:spPr>
          <a:xfrm>
            <a:off x="443919" y="4575144"/>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16" name="TextBox 16"/>
          <p:cNvSpPr txBox="1"/>
          <p:nvPr/>
        </p:nvSpPr>
        <p:spPr>
          <a:xfrm>
            <a:off x="443919" y="8323711"/>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17" name="TextBox 17"/>
          <p:cNvSpPr txBox="1"/>
          <p:nvPr/>
        </p:nvSpPr>
        <p:spPr>
          <a:xfrm>
            <a:off x="5382778" y="1061262"/>
            <a:ext cx="1861739" cy="3331845"/>
          </a:xfrm>
          <a:prstGeom prst="rect">
            <a:avLst/>
          </a:prstGeom>
        </p:spPr>
        <p:txBody>
          <a:bodyPr lIns="0" tIns="0" rIns="0" bIns="0" rtlCol="0" anchor="t">
            <a:spAutoFit/>
          </a:bodyPr>
          <a:lstStyle/>
          <a:p>
            <a:pPr algn="l">
              <a:lnSpc>
                <a:spcPts val="1679"/>
              </a:lnSpc>
            </a:pPr>
            <a:r>
              <a:rPr lang="en-US" sz="1200" b="1" i="1" spc="6" dirty="0" err="1">
                <a:solidFill>
                  <a:srgbClr val="746B43"/>
                </a:solidFill>
                <a:latin typeface="Nunito Sans Bold Italics"/>
                <a:ea typeface="Nunito Sans Bold Italics"/>
                <a:cs typeface="Nunito Sans Bold Italics"/>
                <a:sym typeface="Nunito Sans Bold Italics"/>
              </a:rPr>
              <a:t>Échelle</a:t>
            </a:r>
            <a:r>
              <a:rPr lang="en-US" sz="1200" b="1" i="1" spc="6" dirty="0">
                <a:solidFill>
                  <a:srgbClr val="746B43"/>
                </a:solidFill>
                <a:latin typeface="Nunito Sans Bold Italics"/>
                <a:ea typeface="Nunito Sans Bold Italics"/>
                <a:cs typeface="Nunito Sans Bold Italics"/>
                <a:sym typeface="Nunito Sans Bold Italics"/>
              </a:rPr>
              <a:t> </a:t>
            </a:r>
            <a:r>
              <a:rPr lang="en-US" sz="1200" b="1" i="1" spc="6" dirty="0" err="1">
                <a:solidFill>
                  <a:srgbClr val="746B43"/>
                </a:solidFill>
                <a:latin typeface="Nunito Sans Bold Italics"/>
                <a:ea typeface="Nunito Sans Bold Italics"/>
                <a:cs typeface="Nunito Sans Bold Italics"/>
                <a:sym typeface="Nunito Sans Bold Italics"/>
              </a:rPr>
              <a:t>d'utilisation</a:t>
            </a:r>
            <a:endParaRPr lang="en-US" sz="1200" b="1" i="1" spc="6" dirty="0">
              <a:solidFill>
                <a:srgbClr val="746B43"/>
              </a:solidFill>
              <a:latin typeface="Nunito Sans Bold Italics"/>
              <a:ea typeface="Nunito Sans Bold Italics"/>
              <a:cs typeface="Nunito Sans Bold Italics"/>
              <a:sym typeface="Nunito Sans Bold Italics"/>
            </a:endParaRPr>
          </a:p>
          <a:p>
            <a:pPr algn="l">
              <a:lnSpc>
                <a:spcPts val="1679"/>
              </a:lnSpc>
            </a:pPr>
            <a:r>
              <a:rPr lang="en-US" sz="1200" b="1" spc="6" dirty="0">
                <a:solidFill>
                  <a:srgbClr val="746B43"/>
                </a:solidFill>
                <a:latin typeface="Nunito Sans Bold"/>
                <a:ea typeface="Nunito Sans Bold"/>
                <a:cs typeface="Nunito Sans Bold"/>
                <a:sym typeface="Nunito Sans Bold"/>
              </a:rPr>
              <a:t>(</a:t>
            </a:r>
            <a:r>
              <a:rPr lang="en-US" sz="1200" i="1" spc="6" dirty="0">
                <a:solidFill>
                  <a:srgbClr val="746B43"/>
                </a:solidFill>
                <a:latin typeface="Nunito Sans Italics"/>
                <a:ea typeface="Nunito Sans Italics"/>
                <a:cs typeface="Nunito Sans Italics"/>
                <a:sym typeface="Nunito Sans Italics"/>
              </a:rPr>
              <a:t>à </a:t>
            </a:r>
            <a:r>
              <a:rPr lang="en-US" sz="1200" i="1" spc="6" dirty="0" err="1">
                <a:solidFill>
                  <a:srgbClr val="746B43"/>
                </a:solidFill>
                <a:latin typeface="Nunito Sans Italics"/>
                <a:ea typeface="Nunito Sans Italics"/>
                <a:cs typeface="Nunito Sans Italics"/>
                <a:sym typeface="Nunito Sans Italics"/>
              </a:rPr>
              <a:t>spécifier</a:t>
            </a:r>
            <a:r>
              <a:rPr lang="en-US" sz="1200" i="1" spc="6" dirty="0">
                <a:solidFill>
                  <a:srgbClr val="746B43"/>
                </a:solidFill>
                <a:latin typeface="Nunito Sans Italics"/>
                <a:ea typeface="Nunito Sans Italics"/>
                <a:cs typeface="Nunito Sans Italics"/>
                <a:sym typeface="Nunito Sans Italics"/>
              </a:rPr>
              <a:t> </a:t>
            </a:r>
            <a:r>
              <a:rPr lang="en-US" sz="1200" i="1" spc="6" dirty="0" err="1">
                <a:solidFill>
                  <a:srgbClr val="746B43"/>
                </a:solidFill>
                <a:latin typeface="Nunito Sans Italics"/>
                <a:ea typeface="Nunito Sans Italics"/>
                <a:cs typeface="Nunito Sans Italics"/>
                <a:sym typeface="Nunito Sans Italics"/>
              </a:rPr>
              <a:t>en</a:t>
            </a:r>
            <a:r>
              <a:rPr lang="en-US" sz="1200" i="1" spc="6" dirty="0">
                <a:solidFill>
                  <a:srgbClr val="746B43"/>
                </a:solidFill>
                <a:latin typeface="Nunito Sans Italics"/>
                <a:ea typeface="Nunito Sans Italics"/>
                <a:cs typeface="Nunito Sans Italics"/>
                <a:sym typeface="Nunito Sans Italics"/>
              </a:rPr>
              <a:t> </a:t>
            </a:r>
            <a:r>
              <a:rPr lang="en-US" sz="1200" i="1" spc="6" dirty="0" err="1">
                <a:solidFill>
                  <a:srgbClr val="746B43"/>
                </a:solidFill>
                <a:latin typeface="Nunito Sans Italics"/>
                <a:ea typeface="Nunito Sans Italics"/>
                <a:cs typeface="Nunito Sans Italics"/>
                <a:sym typeface="Nunito Sans Italics"/>
              </a:rPr>
              <a:t>échelon</a:t>
            </a:r>
            <a:r>
              <a:rPr lang="en-US" sz="1200" i="1" spc="6" dirty="0">
                <a:solidFill>
                  <a:srgbClr val="746B43"/>
                </a:solidFill>
                <a:latin typeface="Nunito Sans Italics"/>
                <a:ea typeface="Nunito Sans Italics"/>
                <a:cs typeface="Nunito Sans Italics"/>
                <a:sym typeface="Nunito Sans Italics"/>
              </a:rPr>
              <a:t> </a:t>
            </a:r>
            <a:r>
              <a:rPr lang="en-US" sz="1200" i="1" spc="6" dirty="0" err="1">
                <a:solidFill>
                  <a:srgbClr val="746B43"/>
                </a:solidFill>
                <a:latin typeface="Nunito Sans Italics"/>
                <a:ea typeface="Nunito Sans Italics"/>
                <a:cs typeface="Nunito Sans Italics"/>
                <a:sym typeface="Nunito Sans Italics"/>
              </a:rPr>
              <a:t>d’utilisation</a:t>
            </a:r>
            <a:r>
              <a:rPr lang="en-US" sz="1200" i="1" spc="6" dirty="0">
                <a:solidFill>
                  <a:srgbClr val="746B43"/>
                </a:solidFill>
                <a:latin typeface="Nunito Sans Italics"/>
                <a:ea typeface="Nunito Sans Italics"/>
                <a:cs typeface="Nunito Sans Italics"/>
                <a:sym typeface="Nunito Sans Italics"/>
              </a:rPr>
              <a:t> pour le </a:t>
            </a:r>
            <a:r>
              <a:rPr lang="en-US" sz="1200" i="1" spc="6" dirty="0" err="1">
                <a:solidFill>
                  <a:srgbClr val="746B43"/>
                </a:solidFill>
                <a:latin typeface="Nunito Sans Italics"/>
                <a:ea typeface="Nunito Sans Italics"/>
                <a:cs typeface="Nunito Sans Italics"/>
                <a:sym typeface="Nunito Sans Italics"/>
              </a:rPr>
              <a:t>cas</a:t>
            </a:r>
            <a:r>
              <a:rPr lang="en-US" sz="1200" i="1" spc="6" dirty="0">
                <a:solidFill>
                  <a:srgbClr val="746B43"/>
                </a:solidFill>
                <a:latin typeface="Nunito Sans Italics"/>
                <a:ea typeface="Nunito Sans Italics"/>
                <a:cs typeface="Nunito Sans Italics"/>
                <a:sym typeface="Nunito Sans Italics"/>
              </a:rPr>
              <a:t> </a:t>
            </a:r>
            <a:r>
              <a:rPr lang="en-US" sz="1200" i="1" spc="6" dirty="0" err="1">
                <a:solidFill>
                  <a:srgbClr val="746B43"/>
                </a:solidFill>
                <a:latin typeface="Nunito Sans Italics"/>
                <a:ea typeface="Nunito Sans Italics"/>
                <a:cs typeface="Nunito Sans Italics"/>
                <a:sym typeface="Nunito Sans Italics"/>
              </a:rPr>
              <a:t>étudié</a:t>
            </a:r>
            <a:r>
              <a:rPr lang="en-US" sz="1200" i="1" spc="6" dirty="0">
                <a:solidFill>
                  <a:srgbClr val="746B43"/>
                </a:solidFill>
                <a:latin typeface="Nunito Sans Italics"/>
                <a:ea typeface="Nunito Sans Italics"/>
                <a:cs typeface="Nunito Sans Italics"/>
                <a:sym typeface="Nunito Sans Italics"/>
              </a:rPr>
              <a:t>)</a:t>
            </a:r>
          </a:p>
          <a:p>
            <a:pPr algn="l">
              <a:lnSpc>
                <a:spcPts val="1679"/>
              </a:lnSpc>
            </a:pPr>
            <a:endParaRPr lang="en-US" sz="1200" i="1" spc="6" dirty="0">
              <a:solidFill>
                <a:srgbClr val="746B43"/>
              </a:solidFill>
              <a:latin typeface="Nunito Sans Italics"/>
              <a:ea typeface="Nunito Sans Italics"/>
              <a:cs typeface="Nunito Sans Italics"/>
              <a:sym typeface="Nunito Sans Italics"/>
            </a:endParaRPr>
          </a:p>
          <a:p>
            <a:pPr algn="l">
              <a:lnSpc>
                <a:spcPts val="1679"/>
              </a:lnSpc>
            </a:pPr>
            <a:r>
              <a:rPr lang="en-US" sz="1200" b="1" spc="6" dirty="0">
                <a:solidFill>
                  <a:srgbClr val="746B43"/>
                </a:solidFill>
                <a:latin typeface="Nunito Sans Bold"/>
                <a:ea typeface="Nunito Sans Bold"/>
                <a:cs typeface="Nunito Sans Bold"/>
                <a:sym typeface="Nunito Sans Bold"/>
              </a:rPr>
              <a:t>Très </a:t>
            </a:r>
            <a:r>
              <a:rPr lang="en-US" sz="1200" b="1" spc="6" dirty="0" err="1">
                <a:solidFill>
                  <a:srgbClr val="746B43"/>
                </a:solidFill>
                <a:latin typeface="Nunito Sans Bold"/>
                <a:ea typeface="Nunito Sans Bold"/>
                <a:cs typeface="Nunito Sans Bold"/>
                <a:sym typeface="Nunito Sans Bold"/>
              </a:rPr>
              <a:t>utilisé</a:t>
            </a: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algn="l">
              <a:lnSpc>
                <a:spcPts val="1679"/>
              </a:lnSpc>
            </a:pPr>
            <a:endParaRPr lang="en-US" sz="1200" b="1" spc="6" dirty="0">
              <a:solidFill>
                <a:srgbClr val="746B43"/>
              </a:solidFill>
              <a:latin typeface="Nunito Sans Bold"/>
              <a:ea typeface="Nunito Sans Bold"/>
              <a:cs typeface="Nunito Sans Bold"/>
              <a:sym typeface="Nunito Sans Bold"/>
            </a:endParaRPr>
          </a:p>
          <a:p>
            <a:pPr marL="0" lvl="0" indent="0" algn="l">
              <a:lnSpc>
                <a:spcPts val="1679"/>
              </a:lnSpc>
            </a:pPr>
            <a:r>
              <a:rPr lang="en-US" sz="1200" b="1" spc="6" dirty="0">
                <a:solidFill>
                  <a:srgbClr val="746B43"/>
                </a:solidFill>
                <a:latin typeface="Nunito Sans Bold"/>
                <a:ea typeface="Nunito Sans Bold"/>
                <a:cs typeface="Nunito Sans Bold"/>
                <a:sym typeface="Nunito Sans Bold"/>
              </a:rPr>
              <a:t>Peu </a:t>
            </a:r>
            <a:r>
              <a:rPr lang="en-US" sz="1200" b="1" spc="6" dirty="0" err="1">
                <a:solidFill>
                  <a:srgbClr val="746B43"/>
                </a:solidFill>
                <a:latin typeface="Nunito Sans Bold"/>
                <a:ea typeface="Nunito Sans Bold"/>
                <a:cs typeface="Nunito Sans Bold"/>
                <a:sym typeface="Nunito Sans Bold"/>
              </a:rPr>
              <a:t>utilisé</a:t>
            </a:r>
            <a:endParaRPr lang="en-US" sz="1200" b="1" spc="6" dirty="0">
              <a:solidFill>
                <a:srgbClr val="746B43"/>
              </a:solidFill>
              <a:latin typeface="Nunito Sans Bold"/>
              <a:ea typeface="Nunito Sans Bold"/>
              <a:cs typeface="Nunito Sans Bold"/>
              <a:sym typeface="Nunito Sans 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DF9"/>
        </a:solidFill>
        <a:effectLst/>
      </p:bgPr>
    </p:bg>
    <p:spTree>
      <p:nvGrpSpPr>
        <p:cNvPr id="1" name=""/>
        <p:cNvGrpSpPr/>
        <p:nvPr/>
      </p:nvGrpSpPr>
      <p:grpSpPr>
        <a:xfrm>
          <a:off x="0" y="0"/>
          <a:ext cx="0" cy="0"/>
          <a:chOff x="0" y="0"/>
          <a:chExt cx="0" cy="0"/>
        </a:xfrm>
      </p:grpSpPr>
      <p:sp>
        <p:nvSpPr>
          <p:cNvPr id="2" name="AutoShape 2"/>
          <p:cNvSpPr/>
          <p:nvPr/>
        </p:nvSpPr>
        <p:spPr>
          <a:xfrm>
            <a:off x="1" y="749983"/>
            <a:ext cx="7559999" cy="1254"/>
          </a:xfrm>
          <a:prstGeom prst="line">
            <a:avLst/>
          </a:prstGeom>
          <a:ln w="9525" cap="flat">
            <a:solidFill>
              <a:srgbClr val="746B43"/>
            </a:solidFill>
            <a:prstDash val="solid"/>
            <a:headEnd type="none" w="sm" len="sm"/>
            <a:tailEnd type="none" w="sm" len="sm"/>
          </a:ln>
        </p:spPr>
        <p:txBody>
          <a:bodyPr/>
          <a:lstStyle/>
          <a:p>
            <a:endParaRPr lang="fr-FR"/>
          </a:p>
        </p:txBody>
      </p:sp>
      <p:sp>
        <p:nvSpPr>
          <p:cNvPr id="3" name="TextBox 3"/>
          <p:cNvSpPr txBox="1"/>
          <p:nvPr/>
        </p:nvSpPr>
        <p:spPr>
          <a:xfrm>
            <a:off x="942589" y="219702"/>
            <a:ext cx="5674822" cy="341249"/>
          </a:xfrm>
          <a:prstGeom prst="rect">
            <a:avLst/>
          </a:prstGeom>
        </p:spPr>
        <p:txBody>
          <a:bodyPr lIns="0" tIns="0" rIns="0" bIns="0" rtlCol="0" anchor="t">
            <a:spAutoFit/>
          </a:bodyPr>
          <a:lstStyle/>
          <a:p>
            <a:pPr marL="0" lvl="0" indent="0" algn="ctr">
              <a:lnSpc>
                <a:spcPts val="2547"/>
              </a:lnSpc>
            </a:pPr>
            <a:r>
              <a:rPr lang="en-US" sz="2799" spc="-139">
                <a:solidFill>
                  <a:srgbClr val="746B43"/>
                </a:solidFill>
                <a:latin typeface="Nunito Sans"/>
                <a:ea typeface="Nunito Sans"/>
                <a:cs typeface="Nunito Sans"/>
                <a:sym typeface="Nunito Sans"/>
              </a:rPr>
              <a:t>Fiches outils</a:t>
            </a:r>
          </a:p>
        </p:txBody>
      </p:sp>
      <p:sp>
        <p:nvSpPr>
          <p:cNvPr id="4" name="TextBox 4"/>
          <p:cNvSpPr txBox="1"/>
          <p:nvPr/>
        </p:nvSpPr>
        <p:spPr>
          <a:xfrm>
            <a:off x="315483" y="879825"/>
            <a:ext cx="6871766" cy="537845"/>
          </a:xfrm>
          <a:prstGeom prst="rect">
            <a:avLst/>
          </a:prstGeom>
        </p:spPr>
        <p:txBody>
          <a:bodyPr lIns="0" tIns="0" rIns="0" bIns="0" rtlCol="0" anchor="t">
            <a:spAutoFit/>
          </a:bodyPr>
          <a:lstStyle/>
          <a:p>
            <a:pPr marL="0" lvl="0" indent="0" algn="ctr">
              <a:lnSpc>
                <a:spcPts val="4480"/>
              </a:lnSpc>
              <a:spcBef>
                <a:spcPct val="0"/>
              </a:spcBef>
            </a:pPr>
            <a:r>
              <a:rPr lang="en-US" sz="3200" b="1" spc="16">
                <a:solidFill>
                  <a:srgbClr val="746B43"/>
                </a:solidFill>
                <a:latin typeface="Nunito Sans Bold"/>
                <a:ea typeface="Nunito Sans Bold"/>
                <a:cs typeface="Nunito Sans Bold"/>
                <a:sym typeface="Nunito Sans Bold"/>
              </a:rPr>
              <a:t>Nom de l’outil n°1</a:t>
            </a:r>
          </a:p>
        </p:txBody>
      </p:sp>
      <p:sp>
        <p:nvSpPr>
          <p:cNvPr id="5" name="TextBox 5"/>
          <p:cNvSpPr txBox="1"/>
          <p:nvPr/>
        </p:nvSpPr>
        <p:spPr>
          <a:xfrm>
            <a:off x="3439896" y="1597116"/>
            <a:ext cx="3714104" cy="920750"/>
          </a:xfrm>
          <a:prstGeom prst="rect">
            <a:avLst/>
          </a:prstGeom>
        </p:spPr>
        <p:txBody>
          <a:bodyPr lIns="0" tIns="0" rIns="0" bIns="0" rtlCol="0" anchor="t">
            <a:spAutoFit/>
          </a:bodyPr>
          <a:lstStyle/>
          <a:p>
            <a:pPr algn="just">
              <a:lnSpc>
                <a:spcPts val="2240"/>
              </a:lnSpc>
            </a:pPr>
            <a:r>
              <a:rPr lang="en-US" sz="1600" b="1" i="1" spc="8">
                <a:solidFill>
                  <a:srgbClr val="746B43"/>
                </a:solidFill>
                <a:latin typeface="Nunito Sans Bold Italics"/>
                <a:ea typeface="Nunito Sans Bold Italics"/>
                <a:cs typeface="Nunito Sans Bold Italics"/>
                <a:sym typeface="Nunito Sans Bold Italics"/>
              </a:rPr>
              <a:t>Fonctions : </a:t>
            </a:r>
          </a:p>
          <a:p>
            <a:pPr marL="259083" lvl="1" indent="-129542" algn="l">
              <a:lnSpc>
                <a:spcPts val="1680"/>
              </a:lnSpc>
              <a:buFont typeface="Arial"/>
              <a:buChar char="•"/>
            </a:pPr>
            <a:r>
              <a:rPr lang="en-US" sz="1200" spc="6">
                <a:solidFill>
                  <a:srgbClr val="746B43"/>
                </a:solidFill>
                <a:latin typeface="Nunito Sans"/>
                <a:ea typeface="Nunito Sans"/>
                <a:cs typeface="Nunito Sans"/>
                <a:sym typeface="Nunito Sans"/>
              </a:rPr>
              <a:t>Fonction n°1</a:t>
            </a:r>
          </a:p>
          <a:p>
            <a:pPr marL="259083" lvl="1" indent="-129542" algn="l">
              <a:lnSpc>
                <a:spcPts val="1680"/>
              </a:lnSpc>
              <a:buFont typeface="Arial"/>
              <a:buChar char="•"/>
            </a:pPr>
            <a:r>
              <a:rPr lang="en-US" sz="1200" spc="6">
                <a:solidFill>
                  <a:srgbClr val="746B43"/>
                </a:solidFill>
                <a:latin typeface="Nunito Sans"/>
                <a:ea typeface="Nunito Sans"/>
                <a:cs typeface="Nunito Sans"/>
                <a:sym typeface="Nunito Sans"/>
              </a:rPr>
              <a:t>Fonction n°2</a:t>
            </a:r>
          </a:p>
          <a:p>
            <a:pPr marL="259083" lvl="1" indent="-129542" algn="l">
              <a:lnSpc>
                <a:spcPts val="1680"/>
              </a:lnSpc>
              <a:spcBef>
                <a:spcPct val="0"/>
              </a:spcBef>
              <a:buFont typeface="Arial"/>
              <a:buChar char="•"/>
            </a:pPr>
            <a:r>
              <a:rPr lang="en-US" sz="1200" spc="6">
                <a:solidFill>
                  <a:srgbClr val="746B43"/>
                </a:solidFill>
                <a:latin typeface="Nunito Sans"/>
                <a:ea typeface="Nunito Sans"/>
                <a:cs typeface="Nunito Sans"/>
                <a:sym typeface="Nunito Sans"/>
              </a:rPr>
              <a:t>...</a:t>
            </a:r>
          </a:p>
        </p:txBody>
      </p:sp>
      <p:sp>
        <p:nvSpPr>
          <p:cNvPr id="6" name="TextBox 6"/>
          <p:cNvSpPr txBox="1"/>
          <p:nvPr/>
        </p:nvSpPr>
        <p:spPr>
          <a:xfrm>
            <a:off x="406000" y="1597116"/>
            <a:ext cx="2740978" cy="264160"/>
          </a:xfrm>
          <a:prstGeom prst="rect">
            <a:avLst/>
          </a:prstGeom>
        </p:spPr>
        <p:txBody>
          <a:bodyPr lIns="0" tIns="0" rIns="0" bIns="0" rtlCol="0" anchor="t">
            <a:spAutoFit/>
          </a:bodyPr>
          <a:lstStyle/>
          <a:p>
            <a:pPr marL="0" lvl="0" indent="0" algn="just">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Nombre de réponses : </a:t>
            </a:r>
          </a:p>
        </p:txBody>
      </p:sp>
      <p:sp>
        <p:nvSpPr>
          <p:cNvPr id="7" name="TextBox 7"/>
          <p:cNvSpPr txBox="1"/>
          <p:nvPr/>
        </p:nvSpPr>
        <p:spPr>
          <a:xfrm>
            <a:off x="406000" y="2110908"/>
            <a:ext cx="2740978" cy="478790"/>
          </a:xfrm>
          <a:prstGeom prst="rect">
            <a:avLst/>
          </a:prstGeom>
        </p:spPr>
        <p:txBody>
          <a:bodyPr lIns="0" tIns="0" rIns="0" bIns="0" rtlCol="0" anchor="t">
            <a:spAutoFit/>
          </a:bodyPr>
          <a:lstStyle/>
          <a:p>
            <a:pPr algn="l">
              <a:lnSpc>
                <a:spcPts val="2240"/>
              </a:lnSpc>
            </a:pPr>
            <a:r>
              <a:rPr lang="en-US" sz="1600" b="1" i="1" spc="8">
                <a:solidFill>
                  <a:srgbClr val="746B43"/>
                </a:solidFill>
                <a:latin typeface="Nunito Sans Bold Italics"/>
                <a:ea typeface="Nunito Sans Bold Italics"/>
                <a:cs typeface="Nunito Sans Bold Italics"/>
                <a:sym typeface="Nunito Sans Bold Italics"/>
              </a:rPr>
              <a:t>Échelle d’utilisation :</a:t>
            </a:r>
          </a:p>
          <a:p>
            <a:pPr marL="0" lvl="0" indent="0" algn="l">
              <a:lnSpc>
                <a:spcPts val="1680"/>
              </a:lnSpc>
              <a:spcBef>
                <a:spcPct val="0"/>
              </a:spcBef>
            </a:pPr>
            <a:endParaRPr lang="en-US" sz="1600" b="1" i="1" spc="8">
              <a:solidFill>
                <a:srgbClr val="746B43"/>
              </a:solidFill>
              <a:latin typeface="Nunito Sans Bold Italics"/>
              <a:ea typeface="Nunito Sans Bold Italics"/>
              <a:cs typeface="Nunito Sans Bold Italics"/>
              <a:sym typeface="Nunito Sans Bold Italics"/>
            </a:endParaRPr>
          </a:p>
        </p:txBody>
      </p:sp>
      <p:sp>
        <p:nvSpPr>
          <p:cNvPr id="8" name="TextBox 8"/>
          <p:cNvSpPr txBox="1"/>
          <p:nvPr/>
        </p:nvSpPr>
        <p:spPr>
          <a:xfrm>
            <a:off x="3733883" y="10339742"/>
            <a:ext cx="92234" cy="188595"/>
          </a:xfrm>
          <a:prstGeom prst="rect">
            <a:avLst/>
          </a:prstGeom>
        </p:spPr>
        <p:txBody>
          <a:bodyPr lIns="0" tIns="0" rIns="0" bIns="0" rtlCol="0" anchor="t">
            <a:spAutoFit/>
          </a:bodyPr>
          <a:lstStyle/>
          <a:p>
            <a:pPr marL="0" lvl="0" indent="0" algn="just">
              <a:lnSpc>
                <a:spcPts val="1679"/>
              </a:lnSpc>
              <a:spcBef>
                <a:spcPct val="0"/>
              </a:spcBef>
            </a:pPr>
            <a:r>
              <a:rPr lang="en-US" sz="1200" spc="6">
                <a:solidFill>
                  <a:srgbClr val="746B43"/>
                </a:solidFill>
                <a:latin typeface="Nunito Sans"/>
                <a:ea typeface="Nunito Sans"/>
                <a:cs typeface="Nunito Sans"/>
                <a:sym typeface="Nunito Sans"/>
              </a:rPr>
              <a:t>8</a:t>
            </a:r>
          </a:p>
        </p:txBody>
      </p:sp>
      <p:grpSp>
        <p:nvGrpSpPr>
          <p:cNvPr id="9" name="Group 9"/>
          <p:cNvGrpSpPr/>
          <p:nvPr/>
        </p:nvGrpSpPr>
        <p:grpSpPr>
          <a:xfrm>
            <a:off x="2783646" y="4923372"/>
            <a:ext cx="675364" cy="546736"/>
            <a:chOff x="0" y="0"/>
            <a:chExt cx="242035" cy="195938"/>
          </a:xfrm>
        </p:grpSpPr>
        <p:sp>
          <p:nvSpPr>
            <p:cNvPr id="10" name="Freeform 10"/>
            <p:cNvSpPr/>
            <p:nvPr/>
          </p:nvSpPr>
          <p:spPr>
            <a:xfrm>
              <a:off x="0" y="0"/>
              <a:ext cx="242035" cy="195938"/>
            </a:xfrm>
            <a:custGeom>
              <a:avLst/>
              <a:gdLst/>
              <a:ahLst/>
              <a:cxnLst/>
              <a:rect l="l" t="t" r="r" b="b"/>
              <a:pathLst>
                <a:path w="242035" h="195938">
                  <a:moveTo>
                    <a:pt x="0" y="0"/>
                  </a:moveTo>
                  <a:lnTo>
                    <a:pt x="242035" y="0"/>
                  </a:lnTo>
                  <a:lnTo>
                    <a:pt x="242035" y="195938"/>
                  </a:lnTo>
                  <a:lnTo>
                    <a:pt x="0" y="195938"/>
                  </a:lnTo>
                  <a:close/>
                </a:path>
              </a:pathLst>
            </a:custGeom>
            <a:solidFill>
              <a:srgbClr val="000000">
                <a:alpha val="0"/>
              </a:srgbClr>
            </a:solidFill>
            <a:ln w="28575" cap="sq">
              <a:solidFill>
                <a:srgbClr val="A8D103"/>
              </a:solidFill>
              <a:prstDash val="solid"/>
              <a:miter/>
            </a:ln>
          </p:spPr>
          <p:txBody>
            <a:bodyPr/>
            <a:lstStyle/>
            <a:p>
              <a:endParaRPr lang="fr-FR"/>
            </a:p>
          </p:txBody>
        </p:sp>
        <p:sp>
          <p:nvSpPr>
            <p:cNvPr id="11" name="TextBox 11"/>
            <p:cNvSpPr txBox="1"/>
            <p:nvPr/>
          </p:nvSpPr>
          <p:spPr>
            <a:xfrm>
              <a:off x="0" y="-38100"/>
              <a:ext cx="242035" cy="234038"/>
            </a:xfrm>
            <a:prstGeom prst="rect">
              <a:avLst/>
            </a:prstGeom>
          </p:spPr>
          <p:txBody>
            <a:bodyPr lIns="50800" tIns="50800" rIns="50800" bIns="50800" rtlCol="0" anchor="ctr"/>
            <a:lstStyle/>
            <a:p>
              <a:pPr algn="ctr">
                <a:lnSpc>
                  <a:spcPts val="2800"/>
                </a:lnSpc>
              </a:pPr>
              <a:r>
                <a:rPr lang="en-US" sz="2000" b="1" spc="10">
                  <a:solidFill>
                    <a:srgbClr val="A8D103"/>
                  </a:solidFill>
                  <a:latin typeface="Nunito Sans Bold"/>
                  <a:ea typeface="Nunito Sans Bold"/>
                  <a:cs typeface="Nunito Sans Bold"/>
                  <a:sym typeface="Nunito Sans Bold"/>
                </a:rPr>
                <a:t>0 / 4</a:t>
              </a:r>
            </a:p>
          </p:txBody>
        </p:sp>
      </p:grpSp>
      <p:grpSp>
        <p:nvGrpSpPr>
          <p:cNvPr id="12" name="Group 12"/>
          <p:cNvGrpSpPr/>
          <p:nvPr/>
        </p:nvGrpSpPr>
        <p:grpSpPr>
          <a:xfrm>
            <a:off x="5411396" y="4923372"/>
            <a:ext cx="663165" cy="546736"/>
            <a:chOff x="0" y="0"/>
            <a:chExt cx="237664" cy="195938"/>
          </a:xfrm>
        </p:grpSpPr>
        <p:sp>
          <p:nvSpPr>
            <p:cNvPr id="13" name="Freeform 13"/>
            <p:cNvSpPr/>
            <p:nvPr/>
          </p:nvSpPr>
          <p:spPr>
            <a:xfrm>
              <a:off x="0" y="0"/>
              <a:ext cx="237664" cy="195938"/>
            </a:xfrm>
            <a:custGeom>
              <a:avLst/>
              <a:gdLst/>
              <a:ahLst/>
              <a:cxnLst/>
              <a:rect l="l" t="t" r="r" b="b"/>
              <a:pathLst>
                <a:path w="237664" h="195938">
                  <a:moveTo>
                    <a:pt x="0" y="0"/>
                  </a:moveTo>
                  <a:lnTo>
                    <a:pt x="237664" y="0"/>
                  </a:lnTo>
                  <a:lnTo>
                    <a:pt x="237664" y="195938"/>
                  </a:lnTo>
                  <a:lnTo>
                    <a:pt x="0" y="195938"/>
                  </a:lnTo>
                  <a:close/>
                </a:path>
              </a:pathLst>
            </a:custGeom>
            <a:solidFill>
              <a:srgbClr val="000000">
                <a:alpha val="0"/>
              </a:srgbClr>
            </a:solidFill>
            <a:ln w="28575" cap="sq">
              <a:solidFill>
                <a:srgbClr val="FF3131"/>
              </a:solidFill>
              <a:prstDash val="solid"/>
              <a:miter/>
            </a:ln>
          </p:spPr>
          <p:txBody>
            <a:bodyPr/>
            <a:lstStyle/>
            <a:p>
              <a:endParaRPr lang="fr-FR"/>
            </a:p>
          </p:txBody>
        </p:sp>
        <p:sp>
          <p:nvSpPr>
            <p:cNvPr id="14" name="TextBox 14"/>
            <p:cNvSpPr txBox="1"/>
            <p:nvPr/>
          </p:nvSpPr>
          <p:spPr>
            <a:xfrm>
              <a:off x="0" y="-38100"/>
              <a:ext cx="237664" cy="234038"/>
            </a:xfrm>
            <a:prstGeom prst="rect">
              <a:avLst/>
            </a:prstGeom>
          </p:spPr>
          <p:txBody>
            <a:bodyPr lIns="50800" tIns="50800" rIns="50800" bIns="50800" rtlCol="0" anchor="ctr"/>
            <a:lstStyle/>
            <a:p>
              <a:pPr algn="ctr">
                <a:lnSpc>
                  <a:spcPts val="2800"/>
                </a:lnSpc>
              </a:pPr>
              <a:r>
                <a:rPr lang="en-US" sz="2000" b="1" spc="10">
                  <a:solidFill>
                    <a:srgbClr val="FF3131"/>
                  </a:solidFill>
                  <a:latin typeface="Nunito Sans Bold"/>
                  <a:ea typeface="Nunito Sans Bold"/>
                  <a:cs typeface="Nunito Sans Bold"/>
                  <a:sym typeface="Nunito Sans Bold"/>
                </a:rPr>
                <a:t>4 / 4</a:t>
              </a:r>
            </a:p>
          </p:txBody>
        </p:sp>
      </p:grpSp>
      <p:sp>
        <p:nvSpPr>
          <p:cNvPr id="15" name="AutoShape 15"/>
          <p:cNvSpPr/>
          <p:nvPr/>
        </p:nvSpPr>
        <p:spPr>
          <a:xfrm>
            <a:off x="1917335" y="5670133"/>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16" name="AutoShape 16"/>
          <p:cNvSpPr/>
          <p:nvPr/>
        </p:nvSpPr>
        <p:spPr>
          <a:xfrm>
            <a:off x="1888701" y="8396052"/>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17" name="Freeform 17"/>
          <p:cNvSpPr/>
          <p:nvPr/>
        </p:nvSpPr>
        <p:spPr>
          <a:xfrm>
            <a:off x="1679680" y="5793958"/>
            <a:ext cx="3676220" cy="2220892"/>
          </a:xfrm>
          <a:custGeom>
            <a:avLst/>
            <a:gdLst/>
            <a:ahLst/>
            <a:cxnLst/>
            <a:rect l="l" t="t" r="r" b="b"/>
            <a:pathLst>
              <a:path w="3676220" h="2220892">
                <a:moveTo>
                  <a:pt x="0" y="0"/>
                </a:moveTo>
                <a:lnTo>
                  <a:pt x="3676220" y="0"/>
                </a:lnTo>
                <a:lnTo>
                  <a:pt x="3676220" y="2220891"/>
                </a:lnTo>
                <a:lnTo>
                  <a:pt x="0" y="2220891"/>
                </a:lnTo>
                <a:lnTo>
                  <a:pt x="0" y="0"/>
                </a:lnTo>
                <a:close/>
              </a:path>
            </a:pathLst>
          </a:custGeom>
          <a:blipFill>
            <a:blip r:embed="rId2"/>
            <a:stretch>
              <a:fillRect/>
            </a:stretch>
          </a:blipFill>
        </p:spPr>
        <p:txBody>
          <a:bodyPr/>
          <a:lstStyle/>
          <a:p>
            <a:endParaRPr lang="fr-FR"/>
          </a:p>
        </p:txBody>
      </p:sp>
      <p:sp>
        <p:nvSpPr>
          <p:cNvPr id="18" name="Freeform 18"/>
          <p:cNvSpPr/>
          <p:nvPr/>
        </p:nvSpPr>
        <p:spPr>
          <a:xfrm>
            <a:off x="1679680" y="8599077"/>
            <a:ext cx="3676220" cy="1690303"/>
          </a:xfrm>
          <a:custGeom>
            <a:avLst/>
            <a:gdLst/>
            <a:ahLst/>
            <a:cxnLst/>
            <a:rect l="l" t="t" r="r" b="b"/>
            <a:pathLst>
              <a:path w="3676220" h="1690303">
                <a:moveTo>
                  <a:pt x="0" y="0"/>
                </a:moveTo>
                <a:lnTo>
                  <a:pt x="3676220" y="0"/>
                </a:lnTo>
                <a:lnTo>
                  <a:pt x="3676220" y="1690303"/>
                </a:lnTo>
                <a:lnTo>
                  <a:pt x="0" y="1690303"/>
                </a:lnTo>
                <a:lnTo>
                  <a:pt x="0" y="0"/>
                </a:lnTo>
                <a:close/>
              </a:path>
            </a:pathLst>
          </a:custGeom>
          <a:blipFill>
            <a:blip r:embed="rId3"/>
            <a:stretch>
              <a:fillRect/>
            </a:stretch>
          </a:blipFill>
        </p:spPr>
        <p:txBody>
          <a:bodyPr/>
          <a:lstStyle/>
          <a:p>
            <a:endParaRPr lang="fr-FR"/>
          </a:p>
        </p:txBody>
      </p:sp>
      <p:sp>
        <p:nvSpPr>
          <p:cNvPr id="19" name="TextBox 19"/>
          <p:cNvSpPr txBox="1"/>
          <p:nvPr/>
        </p:nvSpPr>
        <p:spPr>
          <a:xfrm>
            <a:off x="1485439" y="4986555"/>
            <a:ext cx="1248021" cy="439420"/>
          </a:xfrm>
          <a:prstGeom prst="rect">
            <a:avLst/>
          </a:prstGeom>
        </p:spPr>
        <p:txBody>
          <a:bodyPr lIns="0" tIns="0" rIns="0" bIns="0" rtlCol="0" anchor="t">
            <a:spAutoFit/>
          </a:bodyPr>
          <a:lstStyle/>
          <a:p>
            <a:pPr algn="just">
              <a:lnSpc>
                <a:spcPts val="1760"/>
              </a:lnSpc>
            </a:pPr>
            <a:r>
              <a:rPr lang="en-US" sz="1600" b="1" spc="8">
                <a:solidFill>
                  <a:srgbClr val="000000"/>
                </a:solidFill>
                <a:latin typeface="Nunito Sans Bold"/>
                <a:ea typeface="Nunito Sans Bold"/>
                <a:cs typeface="Nunito Sans Bold"/>
                <a:sym typeface="Nunito Sans Bold"/>
              </a:rPr>
              <a:t>Dépendance collective : </a:t>
            </a:r>
          </a:p>
        </p:txBody>
      </p:sp>
      <p:sp>
        <p:nvSpPr>
          <p:cNvPr id="20" name="TextBox 20"/>
          <p:cNvSpPr txBox="1"/>
          <p:nvPr/>
        </p:nvSpPr>
        <p:spPr>
          <a:xfrm>
            <a:off x="4074543" y="4986555"/>
            <a:ext cx="1248816" cy="439420"/>
          </a:xfrm>
          <a:prstGeom prst="rect">
            <a:avLst/>
          </a:prstGeom>
        </p:spPr>
        <p:txBody>
          <a:bodyPr lIns="0" tIns="0" rIns="0" bIns="0" rtlCol="0" anchor="t">
            <a:spAutoFit/>
          </a:bodyPr>
          <a:lstStyle/>
          <a:p>
            <a:pPr algn="just">
              <a:lnSpc>
                <a:spcPts val="1760"/>
              </a:lnSpc>
            </a:pPr>
            <a:r>
              <a:rPr lang="en-US" sz="1600" b="1" spc="8">
                <a:solidFill>
                  <a:srgbClr val="000000"/>
                </a:solidFill>
                <a:latin typeface="Nunito Sans Bold"/>
                <a:ea typeface="Nunito Sans Bold"/>
                <a:cs typeface="Nunito Sans Bold"/>
                <a:sym typeface="Nunito Sans Bold"/>
              </a:rPr>
              <a:t>Attachement individuel : </a:t>
            </a:r>
          </a:p>
        </p:txBody>
      </p:sp>
      <p:sp>
        <p:nvSpPr>
          <p:cNvPr id="21" name="TextBox 21"/>
          <p:cNvSpPr txBox="1"/>
          <p:nvPr/>
        </p:nvSpPr>
        <p:spPr>
          <a:xfrm rot="-5400000">
            <a:off x="-89877" y="6158072"/>
            <a:ext cx="1010803" cy="282575"/>
          </a:xfrm>
          <a:prstGeom prst="rect">
            <a:avLst/>
          </a:prstGeom>
        </p:spPr>
        <p:txBody>
          <a:bodyPr lIns="0" tIns="0" rIns="0" bIns="0" rtlCol="0" anchor="t">
            <a:spAutoFit/>
          </a:bodyPr>
          <a:lstStyle/>
          <a:p>
            <a:pPr algn="just">
              <a:lnSpc>
                <a:spcPts val="2200"/>
              </a:lnSpc>
            </a:pPr>
            <a:r>
              <a:rPr lang="en-US" sz="2000" b="1" spc="10">
                <a:solidFill>
                  <a:srgbClr val="746B43"/>
                </a:solidFill>
                <a:latin typeface="Nunito Sans Bold"/>
                <a:ea typeface="Nunito Sans Bold"/>
                <a:cs typeface="Nunito Sans Bold"/>
                <a:sym typeface="Nunito Sans Bold"/>
              </a:rPr>
              <a:t>Verrous</a:t>
            </a:r>
          </a:p>
        </p:txBody>
      </p:sp>
      <p:sp>
        <p:nvSpPr>
          <p:cNvPr id="22" name="TextBox 22"/>
          <p:cNvSpPr txBox="1"/>
          <p:nvPr/>
        </p:nvSpPr>
        <p:spPr>
          <a:xfrm rot="-5400000">
            <a:off x="-38159" y="8911473"/>
            <a:ext cx="907367" cy="282575"/>
          </a:xfrm>
          <a:prstGeom prst="rect">
            <a:avLst/>
          </a:prstGeom>
        </p:spPr>
        <p:txBody>
          <a:bodyPr lIns="0" tIns="0" rIns="0" bIns="0" rtlCol="0" anchor="t">
            <a:spAutoFit/>
          </a:bodyPr>
          <a:lstStyle/>
          <a:p>
            <a:pPr algn="just">
              <a:lnSpc>
                <a:spcPts val="2200"/>
              </a:lnSpc>
            </a:pPr>
            <a:r>
              <a:rPr lang="en-US" sz="2000" b="1" spc="10">
                <a:solidFill>
                  <a:srgbClr val="746B43"/>
                </a:solidFill>
                <a:latin typeface="Nunito Sans Bold"/>
                <a:ea typeface="Nunito Sans Bold"/>
                <a:cs typeface="Nunito Sans Bold"/>
                <a:sym typeface="Nunito Sans Bold"/>
              </a:rPr>
              <a:t>Leviers</a:t>
            </a:r>
          </a:p>
        </p:txBody>
      </p:sp>
      <p:sp>
        <p:nvSpPr>
          <p:cNvPr id="23" name="TextBox 23"/>
          <p:cNvSpPr txBox="1"/>
          <p:nvPr/>
        </p:nvSpPr>
        <p:spPr>
          <a:xfrm>
            <a:off x="1679680" y="8099089"/>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24" name="TextBox 24"/>
          <p:cNvSpPr txBox="1"/>
          <p:nvPr/>
        </p:nvSpPr>
        <p:spPr>
          <a:xfrm>
            <a:off x="1679680" y="10324554"/>
            <a:ext cx="1537811" cy="174624"/>
          </a:xfrm>
          <a:prstGeom prst="rect">
            <a:avLst/>
          </a:prstGeom>
        </p:spPr>
        <p:txBody>
          <a:bodyPr lIns="0" tIns="0" rIns="0" bIns="0" rtlCol="0" anchor="t">
            <a:spAutoFit/>
          </a:bodyPr>
          <a:lstStyle/>
          <a:p>
            <a:pPr algn="ctr">
              <a:lnSpc>
                <a:spcPts val="1400"/>
              </a:lnSpc>
            </a:pPr>
            <a:r>
              <a:rPr lang="en-US" sz="1000" i="1">
                <a:solidFill>
                  <a:srgbClr val="000000"/>
                </a:solidFill>
                <a:latin typeface="Open Sans Italics"/>
                <a:ea typeface="Open Sans Italics"/>
                <a:cs typeface="Open Sans Italics"/>
                <a:sym typeface="Open Sans Italics"/>
              </a:rPr>
              <a:t>Graph d’exemple à changer</a:t>
            </a:r>
          </a:p>
        </p:txBody>
      </p:sp>
      <p:sp>
        <p:nvSpPr>
          <p:cNvPr id="25" name="AutoShape 25"/>
          <p:cNvSpPr/>
          <p:nvPr/>
        </p:nvSpPr>
        <p:spPr>
          <a:xfrm>
            <a:off x="1917335" y="4675722"/>
            <a:ext cx="3725329" cy="0"/>
          </a:xfrm>
          <a:prstGeom prst="line">
            <a:avLst/>
          </a:prstGeom>
          <a:ln w="19050" cap="flat">
            <a:solidFill>
              <a:srgbClr val="746B43"/>
            </a:solidFill>
            <a:prstDash val="sysDash"/>
            <a:headEnd type="none" w="sm" len="sm"/>
            <a:tailEnd type="none" w="sm" len="sm"/>
          </a:ln>
        </p:spPr>
        <p:txBody>
          <a:bodyPr/>
          <a:lstStyle/>
          <a:p>
            <a:endParaRPr lang="fr-FR"/>
          </a:p>
        </p:txBody>
      </p:sp>
      <p:sp>
        <p:nvSpPr>
          <p:cNvPr id="26" name="AutoShape 26"/>
          <p:cNvSpPr/>
          <p:nvPr/>
        </p:nvSpPr>
        <p:spPr>
          <a:xfrm>
            <a:off x="1917335" y="2747785"/>
            <a:ext cx="3725329" cy="0"/>
          </a:xfrm>
          <a:prstGeom prst="line">
            <a:avLst/>
          </a:prstGeom>
          <a:ln w="19050" cap="flat">
            <a:solidFill>
              <a:srgbClr val="746B43"/>
            </a:solidFill>
            <a:prstDash val="sysDash"/>
            <a:headEnd type="none" w="sm" len="sm"/>
            <a:tailEnd type="none" w="sm" len="sm"/>
          </a:ln>
        </p:spPr>
        <p:txBody>
          <a:bodyPr/>
          <a:lstStyle/>
          <a:p>
            <a:endParaRPr lang="fr-FR"/>
          </a:p>
        </p:txBody>
      </p:sp>
      <p:grpSp>
        <p:nvGrpSpPr>
          <p:cNvPr id="27" name="Group 27"/>
          <p:cNvGrpSpPr/>
          <p:nvPr/>
        </p:nvGrpSpPr>
        <p:grpSpPr>
          <a:xfrm>
            <a:off x="892563" y="3081160"/>
            <a:ext cx="5774874" cy="1261187"/>
            <a:chOff x="0" y="0"/>
            <a:chExt cx="7699832" cy="1681583"/>
          </a:xfrm>
        </p:grpSpPr>
        <p:grpSp>
          <p:nvGrpSpPr>
            <p:cNvPr id="28" name="Group 28"/>
            <p:cNvGrpSpPr/>
            <p:nvPr/>
          </p:nvGrpSpPr>
          <p:grpSpPr>
            <a:xfrm>
              <a:off x="2271265" y="476301"/>
              <a:ext cx="1206926" cy="728981"/>
              <a:chOff x="0" y="0"/>
              <a:chExt cx="324401" cy="195938"/>
            </a:xfrm>
          </p:grpSpPr>
          <p:sp>
            <p:nvSpPr>
              <p:cNvPr id="29" name="Freeform 29"/>
              <p:cNvSpPr/>
              <p:nvPr/>
            </p:nvSpPr>
            <p:spPr>
              <a:xfrm>
                <a:off x="0" y="0"/>
                <a:ext cx="324401" cy="195938"/>
              </a:xfrm>
              <a:custGeom>
                <a:avLst/>
                <a:gdLst/>
                <a:ahLst/>
                <a:cxnLst/>
                <a:rect l="l" t="t" r="r" b="b"/>
                <a:pathLst>
                  <a:path w="324401" h="195938">
                    <a:moveTo>
                      <a:pt x="0" y="0"/>
                    </a:moveTo>
                    <a:lnTo>
                      <a:pt x="324401" y="0"/>
                    </a:lnTo>
                    <a:lnTo>
                      <a:pt x="324401" y="195938"/>
                    </a:lnTo>
                    <a:lnTo>
                      <a:pt x="0" y="195938"/>
                    </a:lnTo>
                    <a:close/>
                  </a:path>
                </a:pathLst>
              </a:custGeom>
              <a:solidFill>
                <a:srgbClr val="000000">
                  <a:alpha val="0"/>
                </a:srgbClr>
              </a:solidFill>
              <a:ln w="28575" cap="sq">
                <a:solidFill>
                  <a:srgbClr val="FFDE59"/>
                </a:solidFill>
                <a:prstDash val="solid"/>
                <a:miter/>
              </a:ln>
            </p:spPr>
            <p:txBody>
              <a:bodyPr/>
              <a:lstStyle/>
              <a:p>
                <a:endParaRPr lang="fr-FR"/>
              </a:p>
            </p:txBody>
          </p:sp>
          <p:sp>
            <p:nvSpPr>
              <p:cNvPr id="30" name="TextBox 30"/>
              <p:cNvSpPr txBox="1"/>
              <p:nvPr/>
            </p:nvSpPr>
            <p:spPr>
              <a:xfrm>
                <a:off x="0" y="-38100"/>
                <a:ext cx="324401" cy="234038"/>
              </a:xfrm>
              <a:prstGeom prst="rect">
                <a:avLst/>
              </a:prstGeom>
            </p:spPr>
            <p:txBody>
              <a:bodyPr lIns="50800" tIns="50800" rIns="50800" bIns="50800" rtlCol="0" anchor="ctr"/>
              <a:lstStyle/>
              <a:p>
                <a:pPr algn="ctr">
                  <a:lnSpc>
                    <a:spcPts val="2800"/>
                  </a:lnSpc>
                </a:pPr>
                <a:r>
                  <a:rPr lang="en-US" sz="2000" b="1" spc="10">
                    <a:solidFill>
                      <a:srgbClr val="FFDE59"/>
                    </a:solidFill>
                    <a:latin typeface="Nunito Sans Bold"/>
                    <a:ea typeface="Nunito Sans Bold"/>
                    <a:cs typeface="Nunito Sans Bold"/>
                    <a:sym typeface="Nunito Sans Bold"/>
                  </a:rPr>
                  <a:t>2 / 4</a:t>
                </a:r>
              </a:p>
            </p:txBody>
          </p:sp>
        </p:grpSp>
        <p:sp>
          <p:nvSpPr>
            <p:cNvPr id="31" name="TextBox 31"/>
            <p:cNvSpPr txBox="1"/>
            <p:nvPr/>
          </p:nvSpPr>
          <p:spPr>
            <a:xfrm>
              <a:off x="0" y="554195"/>
              <a:ext cx="2137197" cy="592244"/>
            </a:xfrm>
            <a:prstGeom prst="rect">
              <a:avLst/>
            </a:prstGeom>
          </p:spPr>
          <p:txBody>
            <a:bodyPr lIns="0" tIns="0" rIns="0" bIns="0" rtlCol="0" anchor="t">
              <a:spAutoFit/>
            </a:bodyPr>
            <a:lstStyle/>
            <a:p>
              <a:pPr algn="l">
                <a:lnSpc>
                  <a:spcPts val="1760"/>
                </a:lnSpc>
              </a:pPr>
              <a:r>
                <a:rPr lang="en-US" sz="1600" b="1" spc="8">
                  <a:solidFill>
                    <a:srgbClr val="000000"/>
                  </a:solidFill>
                  <a:latin typeface="Nunito Sans Bold"/>
                  <a:ea typeface="Nunito Sans Bold"/>
                  <a:cs typeface="Nunito Sans Bold"/>
                  <a:sym typeface="Nunito Sans Bold"/>
                </a:rPr>
                <a:t>Score d’impact environnemental</a:t>
              </a:r>
            </a:p>
          </p:txBody>
        </p:sp>
        <p:sp>
          <p:nvSpPr>
            <p:cNvPr id="32" name="TextBox 32"/>
            <p:cNvSpPr txBox="1"/>
            <p:nvPr/>
          </p:nvSpPr>
          <p:spPr>
            <a:xfrm>
              <a:off x="4045195" y="-28575"/>
              <a:ext cx="3654637" cy="342688"/>
            </a:xfrm>
            <a:prstGeom prst="rect">
              <a:avLst/>
            </a:prstGeom>
          </p:spPr>
          <p:txBody>
            <a:bodyPr lIns="0" tIns="0" rIns="0" bIns="0" rtlCol="0" anchor="t">
              <a:spAutoFit/>
            </a:bodyPr>
            <a:lstStyle/>
            <a:p>
              <a:pPr marL="0" lvl="0" indent="0" algn="just">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Flux de données : </a:t>
              </a:r>
            </a:p>
          </p:txBody>
        </p:sp>
        <p:sp>
          <p:nvSpPr>
            <p:cNvPr id="33" name="TextBox 33"/>
            <p:cNvSpPr txBox="1"/>
            <p:nvPr/>
          </p:nvSpPr>
          <p:spPr>
            <a:xfrm>
              <a:off x="4045195" y="656482"/>
              <a:ext cx="3654637" cy="342688"/>
            </a:xfrm>
            <a:prstGeom prst="rect">
              <a:avLst/>
            </a:prstGeom>
          </p:spPr>
          <p:txBody>
            <a:bodyPr lIns="0" tIns="0" rIns="0" bIns="0" rtlCol="0" anchor="t">
              <a:spAutoFit/>
            </a:bodyPr>
            <a:lstStyle/>
            <a:p>
              <a:pPr marL="0" lvl="0" indent="0" algn="l">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Stockage de données :</a:t>
              </a:r>
            </a:p>
          </p:txBody>
        </p:sp>
        <p:sp>
          <p:nvSpPr>
            <p:cNvPr id="34" name="TextBox 34"/>
            <p:cNvSpPr txBox="1"/>
            <p:nvPr/>
          </p:nvSpPr>
          <p:spPr>
            <a:xfrm>
              <a:off x="4045195" y="1338895"/>
              <a:ext cx="3654637" cy="342688"/>
            </a:xfrm>
            <a:prstGeom prst="rect">
              <a:avLst/>
            </a:prstGeom>
          </p:spPr>
          <p:txBody>
            <a:bodyPr lIns="0" tIns="0" rIns="0" bIns="0" rtlCol="0" anchor="t">
              <a:spAutoFit/>
            </a:bodyPr>
            <a:lstStyle/>
            <a:p>
              <a:pPr marL="0" lvl="0" indent="0" algn="l">
                <a:lnSpc>
                  <a:spcPts val="2240"/>
                </a:lnSpc>
                <a:spcBef>
                  <a:spcPct val="0"/>
                </a:spcBef>
              </a:pPr>
              <a:r>
                <a:rPr lang="en-US" sz="1600" b="1" i="1" spc="8">
                  <a:solidFill>
                    <a:srgbClr val="746B43"/>
                  </a:solidFill>
                  <a:latin typeface="Nunito Sans Bold Italics"/>
                  <a:ea typeface="Nunito Sans Bold Italics"/>
                  <a:cs typeface="Nunito Sans Bold Italics"/>
                  <a:sym typeface="Nunito Sans Bold Italics"/>
                </a:rPr>
                <a:t>Infrastructure mobilisée :</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1351</Words>
  <Application>Microsoft Office PowerPoint</Application>
  <PresentationFormat>Personnalisé</PresentationFormat>
  <Paragraphs>197</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Nunito Sans Italics</vt:lpstr>
      <vt:lpstr>Nunito Sans Bold Italics</vt:lpstr>
      <vt:lpstr>Nunito Sans</vt:lpstr>
      <vt:lpstr>Nunito Sans Bold</vt:lpstr>
      <vt:lpstr>Arial</vt:lpstr>
      <vt:lpstr>Calibri</vt:lpstr>
      <vt:lpstr>Open Sans Italics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 - template cartographie</dc:title>
  <cp:lastModifiedBy>VALENTIN GIRARD</cp:lastModifiedBy>
  <cp:revision>3</cp:revision>
  <dcterms:created xsi:type="dcterms:W3CDTF">2006-08-16T00:00:00Z</dcterms:created>
  <dcterms:modified xsi:type="dcterms:W3CDTF">2025-04-23T20:02:46Z</dcterms:modified>
  <dc:identifier>DAGleDEHvL0</dc:identifier>
</cp:coreProperties>
</file>